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</p:sldIdLst>
  <p:sldSz cx="18288000" cy="10287000"/>
  <p:notesSz cx="6858000" cy="9144000"/>
  <p:embeddedFontLst>
    <p:embeddedFont>
      <p:font typeface="Poppins" panose="00000500000000000000" pitchFamily="2" charset="0"/>
      <p:regular r:id="rId34"/>
    </p:embeddedFont>
    <p:embeddedFont>
      <p:font typeface="Poppins Bold" panose="020B0604020202020204" charset="0"/>
      <p:regular r:id="rId35"/>
    </p:embeddedFont>
    <p:embeddedFont>
      <p:font typeface="Poppins Bold Italics" panose="020B0604020202020204" charset="0"/>
      <p:regular r:id="rId36"/>
    </p:embeddedFont>
    <p:embeddedFont>
      <p:font typeface="Poppins Italics" panose="020B0604020202020204" charset="0"/>
      <p:regular r:id="rId37"/>
    </p:embeddedFont>
    <p:embeddedFont>
      <p:font typeface="Poppins Medium" panose="00000600000000000000" pitchFamily="2" charset="0"/>
      <p:regular r:id="rId38"/>
    </p:embeddedFont>
    <p:embeddedFont>
      <p:font typeface="Poppins Semi-Bold" panose="020B0604020202020204" charset="0"/>
      <p:regular r:id="rId3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3" d="100"/>
          <a:sy n="43" d="100"/>
        </p:scale>
        <p:origin x="936" y="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5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sv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6.svg"/><Relationship Id="rId7" Type="http://schemas.openxmlformats.org/officeDocument/2006/relationships/image" Target="../media/image15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Relationship Id="rId9" Type="http://schemas.openxmlformats.org/officeDocument/2006/relationships/image" Target="../media/image17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" Type="http://schemas.openxmlformats.org/officeDocument/2006/relationships/image" Target="../media/image38.svg"/><Relationship Id="rId7" Type="http://schemas.openxmlformats.org/officeDocument/2006/relationships/image" Target="../media/image42.png"/><Relationship Id="rId12" Type="http://schemas.openxmlformats.org/officeDocument/2006/relationships/image" Target="../media/image47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5" Type="http://schemas.openxmlformats.org/officeDocument/2006/relationships/image" Target="../media/image40.svg"/><Relationship Id="rId10" Type="http://schemas.openxmlformats.org/officeDocument/2006/relationships/image" Target="../media/image45.sv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502E92">
                <a:alpha val="100000"/>
              </a:srgbClr>
            </a:gs>
            <a:gs pos="100000">
              <a:srgbClr val="AF1C93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16019" y="695637"/>
            <a:ext cx="825363" cy="825363"/>
          </a:xfrm>
          <a:custGeom>
            <a:avLst/>
            <a:gdLst/>
            <a:ahLst/>
            <a:cxnLst/>
            <a:rect l="l" t="t" r="r" b="b"/>
            <a:pathLst>
              <a:path w="825363" h="825363">
                <a:moveTo>
                  <a:pt x="0" y="0"/>
                </a:moveTo>
                <a:lnTo>
                  <a:pt x="825362" y="0"/>
                </a:lnTo>
                <a:lnTo>
                  <a:pt x="825362" y="825362"/>
                </a:lnTo>
                <a:lnTo>
                  <a:pt x="0" y="8253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7011850" y="695637"/>
            <a:ext cx="11113365" cy="10204089"/>
          </a:xfrm>
          <a:custGeom>
            <a:avLst/>
            <a:gdLst/>
            <a:ahLst/>
            <a:cxnLst/>
            <a:rect l="l" t="t" r="r" b="b"/>
            <a:pathLst>
              <a:path w="11113365" h="10204089">
                <a:moveTo>
                  <a:pt x="0" y="0"/>
                </a:moveTo>
                <a:lnTo>
                  <a:pt x="11113364" y="0"/>
                </a:lnTo>
                <a:lnTo>
                  <a:pt x="11113364" y="10204089"/>
                </a:lnTo>
                <a:lnTo>
                  <a:pt x="0" y="1020408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TextBox 4"/>
          <p:cNvSpPr txBox="1"/>
          <p:nvPr/>
        </p:nvSpPr>
        <p:spPr>
          <a:xfrm>
            <a:off x="1441381" y="7439406"/>
            <a:ext cx="4064794" cy="6186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50"/>
              </a:lnSpc>
              <a:spcBef>
                <a:spcPct val="0"/>
              </a:spcBef>
            </a:pPr>
            <a:r>
              <a:rPr lang="en-US" sz="3393" b="1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FINAL PROJECT - 01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441381" y="1359074"/>
            <a:ext cx="5983150" cy="2910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88"/>
              </a:lnSpc>
              <a:spcBef>
                <a:spcPct val="0"/>
              </a:spcBef>
            </a:pPr>
            <a:r>
              <a:rPr lang="en-US" sz="5420" b="1">
                <a:solidFill>
                  <a:srgbClr val="FFFC00"/>
                </a:solidFill>
                <a:latin typeface="Poppins Bold"/>
                <a:ea typeface="Poppins Bold"/>
                <a:cs typeface="Poppins Bold"/>
                <a:sym typeface="Poppins Bold"/>
              </a:rPr>
              <a:t>SALES ANALYSIS OF A RETAIL COMPANY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502E92">
                <a:alpha val="100000"/>
              </a:srgbClr>
            </a:gs>
            <a:gs pos="100000">
              <a:srgbClr val="AF1C93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20358" y="7077699"/>
            <a:ext cx="8474751" cy="2620623"/>
            <a:chOff x="0" y="0"/>
            <a:chExt cx="2531548" cy="78282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531548" cy="782823"/>
            </a:xfrm>
            <a:custGeom>
              <a:avLst/>
              <a:gdLst/>
              <a:ahLst/>
              <a:cxnLst/>
              <a:rect l="l" t="t" r="r" b="b"/>
              <a:pathLst>
                <a:path w="2531548" h="782823">
                  <a:moveTo>
                    <a:pt x="2407088" y="782823"/>
                  </a:moveTo>
                  <a:lnTo>
                    <a:pt x="124460" y="782823"/>
                  </a:lnTo>
                  <a:cubicBezTo>
                    <a:pt x="55880" y="782823"/>
                    <a:pt x="0" y="726943"/>
                    <a:pt x="0" y="65836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407088" y="0"/>
                  </a:lnTo>
                  <a:cubicBezTo>
                    <a:pt x="2475668" y="0"/>
                    <a:pt x="2531548" y="55880"/>
                    <a:pt x="2531548" y="124460"/>
                  </a:cubicBezTo>
                  <a:lnTo>
                    <a:pt x="2531548" y="658363"/>
                  </a:lnTo>
                  <a:cubicBezTo>
                    <a:pt x="2531548" y="726943"/>
                    <a:pt x="2475668" y="782823"/>
                    <a:pt x="2407088" y="782823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9292891" y="7077954"/>
            <a:ext cx="8474751" cy="2620623"/>
            <a:chOff x="0" y="0"/>
            <a:chExt cx="2531548" cy="78282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531548" cy="782823"/>
            </a:xfrm>
            <a:custGeom>
              <a:avLst/>
              <a:gdLst/>
              <a:ahLst/>
              <a:cxnLst/>
              <a:rect l="l" t="t" r="r" b="b"/>
              <a:pathLst>
                <a:path w="2531548" h="782823">
                  <a:moveTo>
                    <a:pt x="2407088" y="782823"/>
                  </a:moveTo>
                  <a:lnTo>
                    <a:pt x="124460" y="782823"/>
                  </a:lnTo>
                  <a:cubicBezTo>
                    <a:pt x="55880" y="782823"/>
                    <a:pt x="0" y="726943"/>
                    <a:pt x="0" y="65836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407088" y="0"/>
                  </a:lnTo>
                  <a:cubicBezTo>
                    <a:pt x="2475668" y="0"/>
                    <a:pt x="2531548" y="55880"/>
                    <a:pt x="2531548" y="124460"/>
                  </a:cubicBezTo>
                  <a:lnTo>
                    <a:pt x="2531548" y="658363"/>
                  </a:lnTo>
                  <a:cubicBezTo>
                    <a:pt x="2531548" y="726943"/>
                    <a:pt x="2475668" y="782823"/>
                    <a:pt x="2407088" y="782823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69249" y="4186282"/>
            <a:ext cx="8474751" cy="2620623"/>
            <a:chOff x="0" y="0"/>
            <a:chExt cx="2531548" cy="78282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531548" cy="782823"/>
            </a:xfrm>
            <a:custGeom>
              <a:avLst/>
              <a:gdLst/>
              <a:ahLst/>
              <a:cxnLst/>
              <a:rect l="l" t="t" r="r" b="b"/>
              <a:pathLst>
                <a:path w="2531548" h="782823">
                  <a:moveTo>
                    <a:pt x="2407088" y="782823"/>
                  </a:moveTo>
                  <a:lnTo>
                    <a:pt x="124460" y="782823"/>
                  </a:lnTo>
                  <a:cubicBezTo>
                    <a:pt x="55880" y="782823"/>
                    <a:pt x="0" y="726943"/>
                    <a:pt x="0" y="65836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407088" y="0"/>
                  </a:lnTo>
                  <a:cubicBezTo>
                    <a:pt x="2475668" y="0"/>
                    <a:pt x="2531548" y="55880"/>
                    <a:pt x="2531548" y="124460"/>
                  </a:cubicBezTo>
                  <a:lnTo>
                    <a:pt x="2531548" y="658363"/>
                  </a:lnTo>
                  <a:cubicBezTo>
                    <a:pt x="2531548" y="726943"/>
                    <a:pt x="2475668" y="782823"/>
                    <a:pt x="2407088" y="782823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292891" y="4186793"/>
            <a:ext cx="8474751" cy="2620623"/>
            <a:chOff x="0" y="0"/>
            <a:chExt cx="2531548" cy="78282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531548" cy="782823"/>
            </a:xfrm>
            <a:custGeom>
              <a:avLst/>
              <a:gdLst/>
              <a:ahLst/>
              <a:cxnLst/>
              <a:rect l="l" t="t" r="r" b="b"/>
              <a:pathLst>
                <a:path w="2531548" h="782823">
                  <a:moveTo>
                    <a:pt x="2407088" y="782823"/>
                  </a:moveTo>
                  <a:lnTo>
                    <a:pt x="124460" y="782823"/>
                  </a:lnTo>
                  <a:cubicBezTo>
                    <a:pt x="55880" y="782823"/>
                    <a:pt x="0" y="726943"/>
                    <a:pt x="0" y="65836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407088" y="0"/>
                  </a:lnTo>
                  <a:cubicBezTo>
                    <a:pt x="2475668" y="0"/>
                    <a:pt x="2531548" y="55880"/>
                    <a:pt x="2531548" y="124460"/>
                  </a:cubicBezTo>
                  <a:lnTo>
                    <a:pt x="2531548" y="658363"/>
                  </a:lnTo>
                  <a:cubicBezTo>
                    <a:pt x="2531548" y="726943"/>
                    <a:pt x="2475668" y="782823"/>
                    <a:pt x="2407088" y="782823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520358" y="1298959"/>
            <a:ext cx="8474751" cy="2620623"/>
            <a:chOff x="0" y="0"/>
            <a:chExt cx="2531548" cy="78282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531548" cy="782823"/>
            </a:xfrm>
            <a:custGeom>
              <a:avLst/>
              <a:gdLst/>
              <a:ahLst/>
              <a:cxnLst/>
              <a:rect l="l" t="t" r="r" b="b"/>
              <a:pathLst>
                <a:path w="2531548" h="782823">
                  <a:moveTo>
                    <a:pt x="2407088" y="782823"/>
                  </a:moveTo>
                  <a:lnTo>
                    <a:pt x="124460" y="782823"/>
                  </a:lnTo>
                  <a:cubicBezTo>
                    <a:pt x="55880" y="782823"/>
                    <a:pt x="0" y="726943"/>
                    <a:pt x="0" y="65836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407088" y="0"/>
                  </a:lnTo>
                  <a:cubicBezTo>
                    <a:pt x="2475668" y="0"/>
                    <a:pt x="2531548" y="55880"/>
                    <a:pt x="2531548" y="124460"/>
                  </a:cubicBezTo>
                  <a:lnTo>
                    <a:pt x="2531548" y="658363"/>
                  </a:lnTo>
                  <a:cubicBezTo>
                    <a:pt x="2531548" y="726943"/>
                    <a:pt x="2475668" y="782823"/>
                    <a:pt x="2407088" y="782823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2" name="Freeform 12"/>
          <p:cNvSpPr/>
          <p:nvPr/>
        </p:nvSpPr>
        <p:spPr>
          <a:xfrm>
            <a:off x="772239" y="1868191"/>
            <a:ext cx="1334961" cy="1482671"/>
          </a:xfrm>
          <a:custGeom>
            <a:avLst/>
            <a:gdLst/>
            <a:ahLst/>
            <a:cxnLst/>
            <a:rect l="l" t="t" r="r" b="b"/>
            <a:pathLst>
              <a:path w="1334961" h="1482671">
                <a:moveTo>
                  <a:pt x="0" y="0"/>
                </a:moveTo>
                <a:lnTo>
                  <a:pt x="1334961" y="0"/>
                </a:lnTo>
                <a:lnTo>
                  <a:pt x="1334961" y="1482670"/>
                </a:lnTo>
                <a:lnTo>
                  <a:pt x="0" y="14826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13" name="Group 13"/>
          <p:cNvGrpSpPr/>
          <p:nvPr/>
        </p:nvGrpSpPr>
        <p:grpSpPr>
          <a:xfrm>
            <a:off x="9292891" y="1299215"/>
            <a:ext cx="8474751" cy="2620623"/>
            <a:chOff x="0" y="0"/>
            <a:chExt cx="2531548" cy="782823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531548" cy="782823"/>
            </a:xfrm>
            <a:custGeom>
              <a:avLst/>
              <a:gdLst/>
              <a:ahLst/>
              <a:cxnLst/>
              <a:rect l="l" t="t" r="r" b="b"/>
              <a:pathLst>
                <a:path w="2531548" h="782823">
                  <a:moveTo>
                    <a:pt x="2407088" y="782823"/>
                  </a:moveTo>
                  <a:lnTo>
                    <a:pt x="124460" y="782823"/>
                  </a:lnTo>
                  <a:cubicBezTo>
                    <a:pt x="55880" y="782823"/>
                    <a:pt x="0" y="726943"/>
                    <a:pt x="0" y="65836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407088" y="0"/>
                  </a:lnTo>
                  <a:cubicBezTo>
                    <a:pt x="2475668" y="0"/>
                    <a:pt x="2531548" y="55880"/>
                    <a:pt x="2531548" y="124460"/>
                  </a:cubicBezTo>
                  <a:lnTo>
                    <a:pt x="2531548" y="658363"/>
                  </a:lnTo>
                  <a:cubicBezTo>
                    <a:pt x="2531548" y="726943"/>
                    <a:pt x="2475668" y="782823"/>
                    <a:pt x="2407088" y="782823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5" name="Freeform 15"/>
          <p:cNvSpPr/>
          <p:nvPr/>
        </p:nvSpPr>
        <p:spPr>
          <a:xfrm>
            <a:off x="772239" y="4755514"/>
            <a:ext cx="1334961" cy="1482671"/>
          </a:xfrm>
          <a:custGeom>
            <a:avLst/>
            <a:gdLst/>
            <a:ahLst/>
            <a:cxnLst/>
            <a:rect l="l" t="t" r="r" b="b"/>
            <a:pathLst>
              <a:path w="1334961" h="1482671">
                <a:moveTo>
                  <a:pt x="0" y="0"/>
                </a:moveTo>
                <a:lnTo>
                  <a:pt x="1334961" y="0"/>
                </a:lnTo>
                <a:lnTo>
                  <a:pt x="1334961" y="1482670"/>
                </a:lnTo>
                <a:lnTo>
                  <a:pt x="0" y="14826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6" name="Freeform 16"/>
          <p:cNvSpPr/>
          <p:nvPr/>
        </p:nvSpPr>
        <p:spPr>
          <a:xfrm>
            <a:off x="772239" y="7645360"/>
            <a:ext cx="1334961" cy="1482671"/>
          </a:xfrm>
          <a:custGeom>
            <a:avLst/>
            <a:gdLst/>
            <a:ahLst/>
            <a:cxnLst/>
            <a:rect l="l" t="t" r="r" b="b"/>
            <a:pathLst>
              <a:path w="1334961" h="1482671">
                <a:moveTo>
                  <a:pt x="0" y="0"/>
                </a:moveTo>
                <a:lnTo>
                  <a:pt x="1334961" y="0"/>
                </a:lnTo>
                <a:lnTo>
                  <a:pt x="1334961" y="1482671"/>
                </a:lnTo>
                <a:lnTo>
                  <a:pt x="0" y="14826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7" name="Freeform 17"/>
          <p:cNvSpPr/>
          <p:nvPr/>
        </p:nvSpPr>
        <p:spPr>
          <a:xfrm>
            <a:off x="9646595" y="1828311"/>
            <a:ext cx="1304750" cy="1482671"/>
          </a:xfrm>
          <a:custGeom>
            <a:avLst/>
            <a:gdLst/>
            <a:ahLst/>
            <a:cxnLst/>
            <a:rect l="l" t="t" r="r" b="b"/>
            <a:pathLst>
              <a:path w="1304750" h="1482671">
                <a:moveTo>
                  <a:pt x="0" y="0"/>
                </a:moveTo>
                <a:lnTo>
                  <a:pt x="1304750" y="0"/>
                </a:lnTo>
                <a:lnTo>
                  <a:pt x="1304750" y="1482671"/>
                </a:lnTo>
                <a:lnTo>
                  <a:pt x="0" y="14826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8" name="TextBox 18"/>
          <p:cNvSpPr txBox="1"/>
          <p:nvPr/>
        </p:nvSpPr>
        <p:spPr>
          <a:xfrm>
            <a:off x="2350030" y="1891012"/>
            <a:ext cx="6276316" cy="1400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00"/>
              </a:lnSpc>
              <a:spcBef>
                <a:spcPct val="0"/>
              </a:spcBef>
            </a:pPr>
            <a:r>
              <a:rPr lang="en-US" sz="3000" b="1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80% of top orders are from the category Mobile &amp; Tablets, which indicates high demand</a:t>
            </a:r>
          </a:p>
        </p:txBody>
      </p:sp>
      <p:sp>
        <p:nvSpPr>
          <p:cNvPr id="19" name="Freeform 19"/>
          <p:cNvSpPr/>
          <p:nvPr/>
        </p:nvSpPr>
        <p:spPr>
          <a:xfrm>
            <a:off x="9646595" y="4755514"/>
            <a:ext cx="1304750" cy="1482671"/>
          </a:xfrm>
          <a:custGeom>
            <a:avLst/>
            <a:gdLst/>
            <a:ahLst/>
            <a:cxnLst/>
            <a:rect l="l" t="t" r="r" b="b"/>
            <a:pathLst>
              <a:path w="1304750" h="1482671">
                <a:moveTo>
                  <a:pt x="0" y="0"/>
                </a:moveTo>
                <a:lnTo>
                  <a:pt x="1304750" y="0"/>
                </a:lnTo>
                <a:lnTo>
                  <a:pt x="1304750" y="1482670"/>
                </a:lnTo>
                <a:lnTo>
                  <a:pt x="0" y="14826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0" name="Freeform 20"/>
          <p:cNvSpPr/>
          <p:nvPr/>
        </p:nvSpPr>
        <p:spPr>
          <a:xfrm>
            <a:off x="9646595" y="7645360"/>
            <a:ext cx="1304750" cy="1482671"/>
          </a:xfrm>
          <a:custGeom>
            <a:avLst/>
            <a:gdLst/>
            <a:ahLst/>
            <a:cxnLst/>
            <a:rect l="l" t="t" r="r" b="b"/>
            <a:pathLst>
              <a:path w="1304750" h="1482671">
                <a:moveTo>
                  <a:pt x="0" y="0"/>
                </a:moveTo>
                <a:lnTo>
                  <a:pt x="1304750" y="0"/>
                </a:lnTo>
                <a:lnTo>
                  <a:pt x="1304750" y="1482671"/>
                </a:lnTo>
                <a:lnTo>
                  <a:pt x="0" y="14826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1" name="TextBox 21"/>
          <p:cNvSpPr txBox="1"/>
          <p:nvPr/>
        </p:nvSpPr>
        <p:spPr>
          <a:xfrm>
            <a:off x="2350030" y="4555665"/>
            <a:ext cx="6276316" cy="1857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00"/>
              </a:lnSpc>
              <a:spcBef>
                <a:spcPct val="0"/>
              </a:spcBef>
            </a:pPr>
            <a:r>
              <a:rPr lang="en-US" sz="3000" b="1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Significant secondary purchases in Entertainment category, could be a possible sign of up-selling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350030" y="7445291"/>
            <a:ext cx="6276316" cy="1857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00"/>
              </a:lnSpc>
              <a:spcBef>
                <a:spcPct val="0"/>
              </a:spcBef>
            </a:pPr>
            <a:r>
              <a:rPr lang="en-US" sz="3000" b="1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There are customer concentraion at a smaller scale, since few customers drive large sales volumes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1189470" y="2083871"/>
            <a:ext cx="6276316" cy="942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00"/>
              </a:lnSpc>
              <a:spcBef>
                <a:spcPct val="0"/>
              </a:spcBef>
            </a:pPr>
            <a:r>
              <a:rPr lang="en-US" sz="3000" b="1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Offer personalized deals on Mobile &amp; Tablets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1189470" y="4782474"/>
            <a:ext cx="6276316" cy="1400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00"/>
              </a:lnSpc>
              <a:spcBef>
                <a:spcPct val="0"/>
              </a:spcBef>
            </a:pPr>
            <a:r>
              <a:rPr lang="en-US" sz="3000" b="1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Combine Entertainment products with high-demand categories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1189470" y="7855166"/>
            <a:ext cx="6276316" cy="942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00"/>
              </a:lnSpc>
              <a:spcBef>
                <a:spcPct val="0"/>
              </a:spcBef>
            </a:pPr>
            <a:r>
              <a:rPr lang="en-US" sz="3000" b="1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Incentivize repeat purchases from top customers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2379711" y="352880"/>
            <a:ext cx="4756044" cy="675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56"/>
              </a:lnSpc>
              <a:spcBef>
                <a:spcPct val="0"/>
              </a:spcBef>
            </a:pPr>
            <a:r>
              <a:rPr lang="en-US" sz="3754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INSIGHTS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0878324" y="356695"/>
            <a:ext cx="5303885" cy="675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56"/>
              </a:lnSpc>
              <a:spcBef>
                <a:spcPct val="0"/>
              </a:spcBef>
            </a:pPr>
            <a:r>
              <a:rPr lang="en-US" sz="3754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RECOMMENDATIONS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502E92">
                <a:alpha val="100000"/>
              </a:srgbClr>
            </a:gs>
            <a:gs pos="100000">
              <a:srgbClr val="AF1C93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899963" y="613145"/>
            <a:ext cx="14488074" cy="9060709"/>
          </a:xfrm>
          <a:custGeom>
            <a:avLst/>
            <a:gdLst/>
            <a:ahLst/>
            <a:cxnLst/>
            <a:rect l="l" t="t" r="r" b="b"/>
            <a:pathLst>
              <a:path w="14488074" h="9060709">
                <a:moveTo>
                  <a:pt x="0" y="0"/>
                </a:moveTo>
                <a:lnTo>
                  <a:pt x="14488074" y="0"/>
                </a:lnTo>
                <a:lnTo>
                  <a:pt x="14488074" y="9060710"/>
                </a:lnTo>
                <a:lnTo>
                  <a:pt x="0" y="90607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7914" r="-28668"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502E92">
                <a:alpha val="100000"/>
              </a:srgbClr>
            </a:gs>
            <a:gs pos="100000">
              <a:srgbClr val="AF1C93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20358" y="7077699"/>
            <a:ext cx="8474751" cy="2620623"/>
            <a:chOff x="0" y="0"/>
            <a:chExt cx="2531548" cy="78282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531548" cy="782823"/>
            </a:xfrm>
            <a:custGeom>
              <a:avLst/>
              <a:gdLst/>
              <a:ahLst/>
              <a:cxnLst/>
              <a:rect l="l" t="t" r="r" b="b"/>
              <a:pathLst>
                <a:path w="2531548" h="782823">
                  <a:moveTo>
                    <a:pt x="2407088" y="782823"/>
                  </a:moveTo>
                  <a:lnTo>
                    <a:pt x="124460" y="782823"/>
                  </a:lnTo>
                  <a:cubicBezTo>
                    <a:pt x="55880" y="782823"/>
                    <a:pt x="0" y="726943"/>
                    <a:pt x="0" y="65836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407088" y="0"/>
                  </a:lnTo>
                  <a:cubicBezTo>
                    <a:pt x="2475668" y="0"/>
                    <a:pt x="2531548" y="55880"/>
                    <a:pt x="2531548" y="124460"/>
                  </a:cubicBezTo>
                  <a:lnTo>
                    <a:pt x="2531548" y="658363"/>
                  </a:lnTo>
                  <a:cubicBezTo>
                    <a:pt x="2531548" y="726943"/>
                    <a:pt x="2475668" y="782823"/>
                    <a:pt x="2407088" y="782823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9292891" y="7077954"/>
            <a:ext cx="8474751" cy="2620623"/>
            <a:chOff x="0" y="0"/>
            <a:chExt cx="2531548" cy="78282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531548" cy="782823"/>
            </a:xfrm>
            <a:custGeom>
              <a:avLst/>
              <a:gdLst/>
              <a:ahLst/>
              <a:cxnLst/>
              <a:rect l="l" t="t" r="r" b="b"/>
              <a:pathLst>
                <a:path w="2531548" h="782823">
                  <a:moveTo>
                    <a:pt x="2407088" y="782823"/>
                  </a:moveTo>
                  <a:lnTo>
                    <a:pt x="124460" y="782823"/>
                  </a:lnTo>
                  <a:cubicBezTo>
                    <a:pt x="55880" y="782823"/>
                    <a:pt x="0" y="726943"/>
                    <a:pt x="0" y="65836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407088" y="0"/>
                  </a:lnTo>
                  <a:cubicBezTo>
                    <a:pt x="2475668" y="0"/>
                    <a:pt x="2531548" y="55880"/>
                    <a:pt x="2531548" y="124460"/>
                  </a:cubicBezTo>
                  <a:lnTo>
                    <a:pt x="2531548" y="658363"/>
                  </a:lnTo>
                  <a:cubicBezTo>
                    <a:pt x="2531548" y="726943"/>
                    <a:pt x="2475668" y="782823"/>
                    <a:pt x="2407088" y="782823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520358" y="4186537"/>
            <a:ext cx="8474751" cy="2620623"/>
            <a:chOff x="0" y="0"/>
            <a:chExt cx="2531548" cy="78282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531548" cy="782823"/>
            </a:xfrm>
            <a:custGeom>
              <a:avLst/>
              <a:gdLst/>
              <a:ahLst/>
              <a:cxnLst/>
              <a:rect l="l" t="t" r="r" b="b"/>
              <a:pathLst>
                <a:path w="2531548" h="782823">
                  <a:moveTo>
                    <a:pt x="2407088" y="782823"/>
                  </a:moveTo>
                  <a:lnTo>
                    <a:pt x="124460" y="782823"/>
                  </a:lnTo>
                  <a:cubicBezTo>
                    <a:pt x="55880" y="782823"/>
                    <a:pt x="0" y="726943"/>
                    <a:pt x="0" y="65836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407088" y="0"/>
                  </a:lnTo>
                  <a:cubicBezTo>
                    <a:pt x="2475668" y="0"/>
                    <a:pt x="2531548" y="55880"/>
                    <a:pt x="2531548" y="124460"/>
                  </a:cubicBezTo>
                  <a:lnTo>
                    <a:pt x="2531548" y="658363"/>
                  </a:lnTo>
                  <a:cubicBezTo>
                    <a:pt x="2531548" y="726943"/>
                    <a:pt x="2475668" y="782823"/>
                    <a:pt x="2407088" y="782823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292891" y="4186793"/>
            <a:ext cx="8474751" cy="2620623"/>
            <a:chOff x="0" y="0"/>
            <a:chExt cx="2531548" cy="78282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531548" cy="782823"/>
            </a:xfrm>
            <a:custGeom>
              <a:avLst/>
              <a:gdLst/>
              <a:ahLst/>
              <a:cxnLst/>
              <a:rect l="l" t="t" r="r" b="b"/>
              <a:pathLst>
                <a:path w="2531548" h="782823">
                  <a:moveTo>
                    <a:pt x="2407088" y="782823"/>
                  </a:moveTo>
                  <a:lnTo>
                    <a:pt x="124460" y="782823"/>
                  </a:lnTo>
                  <a:cubicBezTo>
                    <a:pt x="55880" y="782823"/>
                    <a:pt x="0" y="726943"/>
                    <a:pt x="0" y="65836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407088" y="0"/>
                  </a:lnTo>
                  <a:cubicBezTo>
                    <a:pt x="2475668" y="0"/>
                    <a:pt x="2531548" y="55880"/>
                    <a:pt x="2531548" y="124460"/>
                  </a:cubicBezTo>
                  <a:lnTo>
                    <a:pt x="2531548" y="658363"/>
                  </a:lnTo>
                  <a:cubicBezTo>
                    <a:pt x="2531548" y="726943"/>
                    <a:pt x="2475668" y="782823"/>
                    <a:pt x="2407088" y="782823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520358" y="1298959"/>
            <a:ext cx="8474751" cy="2620623"/>
            <a:chOff x="0" y="0"/>
            <a:chExt cx="2531548" cy="78282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531548" cy="782823"/>
            </a:xfrm>
            <a:custGeom>
              <a:avLst/>
              <a:gdLst/>
              <a:ahLst/>
              <a:cxnLst/>
              <a:rect l="l" t="t" r="r" b="b"/>
              <a:pathLst>
                <a:path w="2531548" h="782823">
                  <a:moveTo>
                    <a:pt x="2407088" y="782823"/>
                  </a:moveTo>
                  <a:lnTo>
                    <a:pt x="124460" y="782823"/>
                  </a:lnTo>
                  <a:cubicBezTo>
                    <a:pt x="55880" y="782823"/>
                    <a:pt x="0" y="726943"/>
                    <a:pt x="0" y="65836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407088" y="0"/>
                  </a:lnTo>
                  <a:cubicBezTo>
                    <a:pt x="2475668" y="0"/>
                    <a:pt x="2531548" y="55880"/>
                    <a:pt x="2531548" y="124460"/>
                  </a:cubicBezTo>
                  <a:lnTo>
                    <a:pt x="2531548" y="658363"/>
                  </a:lnTo>
                  <a:cubicBezTo>
                    <a:pt x="2531548" y="726943"/>
                    <a:pt x="2475668" y="782823"/>
                    <a:pt x="2407088" y="782823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2" name="Freeform 12"/>
          <p:cNvSpPr/>
          <p:nvPr/>
        </p:nvSpPr>
        <p:spPr>
          <a:xfrm>
            <a:off x="772239" y="1868191"/>
            <a:ext cx="1334961" cy="1482671"/>
          </a:xfrm>
          <a:custGeom>
            <a:avLst/>
            <a:gdLst/>
            <a:ahLst/>
            <a:cxnLst/>
            <a:rect l="l" t="t" r="r" b="b"/>
            <a:pathLst>
              <a:path w="1334961" h="1482671">
                <a:moveTo>
                  <a:pt x="0" y="0"/>
                </a:moveTo>
                <a:lnTo>
                  <a:pt x="1334961" y="0"/>
                </a:lnTo>
                <a:lnTo>
                  <a:pt x="1334961" y="1482670"/>
                </a:lnTo>
                <a:lnTo>
                  <a:pt x="0" y="14826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13" name="Group 13"/>
          <p:cNvGrpSpPr/>
          <p:nvPr/>
        </p:nvGrpSpPr>
        <p:grpSpPr>
          <a:xfrm>
            <a:off x="9292891" y="1299215"/>
            <a:ext cx="8474751" cy="2620623"/>
            <a:chOff x="0" y="0"/>
            <a:chExt cx="2531548" cy="782823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531548" cy="782823"/>
            </a:xfrm>
            <a:custGeom>
              <a:avLst/>
              <a:gdLst/>
              <a:ahLst/>
              <a:cxnLst/>
              <a:rect l="l" t="t" r="r" b="b"/>
              <a:pathLst>
                <a:path w="2531548" h="782823">
                  <a:moveTo>
                    <a:pt x="2407088" y="782823"/>
                  </a:moveTo>
                  <a:lnTo>
                    <a:pt x="124460" y="782823"/>
                  </a:lnTo>
                  <a:cubicBezTo>
                    <a:pt x="55880" y="782823"/>
                    <a:pt x="0" y="726943"/>
                    <a:pt x="0" y="65836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407088" y="0"/>
                  </a:lnTo>
                  <a:cubicBezTo>
                    <a:pt x="2475668" y="0"/>
                    <a:pt x="2531548" y="55880"/>
                    <a:pt x="2531548" y="124460"/>
                  </a:cubicBezTo>
                  <a:lnTo>
                    <a:pt x="2531548" y="658363"/>
                  </a:lnTo>
                  <a:cubicBezTo>
                    <a:pt x="2531548" y="726943"/>
                    <a:pt x="2475668" y="782823"/>
                    <a:pt x="2407088" y="782823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5" name="Freeform 15"/>
          <p:cNvSpPr/>
          <p:nvPr/>
        </p:nvSpPr>
        <p:spPr>
          <a:xfrm>
            <a:off x="772239" y="4755514"/>
            <a:ext cx="1334961" cy="1482671"/>
          </a:xfrm>
          <a:custGeom>
            <a:avLst/>
            <a:gdLst/>
            <a:ahLst/>
            <a:cxnLst/>
            <a:rect l="l" t="t" r="r" b="b"/>
            <a:pathLst>
              <a:path w="1334961" h="1482671">
                <a:moveTo>
                  <a:pt x="0" y="0"/>
                </a:moveTo>
                <a:lnTo>
                  <a:pt x="1334961" y="0"/>
                </a:lnTo>
                <a:lnTo>
                  <a:pt x="1334961" y="1482670"/>
                </a:lnTo>
                <a:lnTo>
                  <a:pt x="0" y="14826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6" name="Freeform 16"/>
          <p:cNvSpPr/>
          <p:nvPr/>
        </p:nvSpPr>
        <p:spPr>
          <a:xfrm>
            <a:off x="772239" y="7645360"/>
            <a:ext cx="1334961" cy="1482671"/>
          </a:xfrm>
          <a:custGeom>
            <a:avLst/>
            <a:gdLst/>
            <a:ahLst/>
            <a:cxnLst/>
            <a:rect l="l" t="t" r="r" b="b"/>
            <a:pathLst>
              <a:path w="1334961" h="1482671">
                <a:moveTo>
                  <a:pt x="0" y="0"/>
                </a:moveTo>
                <a:lnTo>
                  <a:pt x="1334961" y="0"/>
                </a:lnTo>
                <a:lnTo>
                  <a:pt x="1334961" y="1482671"/>
                </a:lnTo>
                <a:lnTo>
                  <a:pt x="0" y="14826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7" name="Freeform 17"/>
          <p:cNvSpPr/>
          <p:nvPr/>
        </p:nvSpPr>
        <p:spPr>
          <a:xfrm>
            <a:off x="9646595" y="1828311"/>
            <a:ext cx="1304750" cy="1482671"/>
          </a:xfrm>
          <a:custGeom>
            <a:avLst/>
            <a:gdLst/>
            <a:ahLst/>
            <a:cxnLst/>
            <a:rect l="l" t="t" r="r" b="b"/>
            <a:pathLst>
              <a:path w="1304750" h="1482671">
                <a:moveTo>
                  <a:pt x="0" y="0"/>
                </a:moveTo>
                <a:lnTo>
                  <a:pt x="1304750" y="0"/>
                </a:lnTo>
                <a:lnTo>
                  <a:pt x="1304750" y="1482671"/>
                </a:lnTo>
                <a:lnTo>
                  <a:pt x="0" y="14826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8" name="TextBox 18"/>
          <p:cNvSpPr txBox="1"/>
          <p:nvPr/>
        </p:nvSpPr>
        <p:spPr>
          <a:xfrm>
            <a:off x="2350030" y="1910807"/>
            <a:ext cx="6276316" cy="1400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00"/>
              </a:lnSpc>
              <a:spcBef>
                <a:spcPct val="0"/>
              </a:spcBef>
            </a:pPr>
            <a:r>
              <a:rPr lang="en-US" sz="3000" b="1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California (CA) has the highest total sales value at $6,063,357.92</a:t>
            </a:r>
          </a:p>
        </p:txBody>
      </p:sp>
      <p:sp>
        <p:nvSpPr>
          <p:cNvPr id="19" name="Freeform 19"/>
          <p:cNvSpPr/>
          <p:nvPr/>
        </p:nvSpPr>
        <p:spPr>
          <a:xfrm>
            <a:off x="9646595" y="4755514"/>
            <a:ext cx="1304750" cy="1482671"/>
          </a:xfrm>
          <a:custGeom>
            <a:avLst/>
            <a:gdLst/>
            <a:ahLst/>
            <a:cxnLst/>
            <a:rect l="l" t="t" r="r" b="b"/>
            <a:pathLst>
              <a:path w="1304750" h="1482671">
                <a:moveTo>
                  <a:pt x="0" y="0"/>
                </a:moveTo>
                <a:lnTo>
                  <a:pt x="1304750" y="0"/>
                </a:lnTo>
                <a:lnTo>
                  <a:pt x="1304750" y="1482670"/>
                </a:lnTo>
                <a:lnTo>
                  <a:pt x="0" y="14826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0" name="Freeform 20"/>
          <p:cNvSpPr/>
          <p:nvPr/>
        </p:nvSpPr>
        <p:spPr>
          <a:xfrm>
            <a:off x="9646595" y="7645360"/>
            <a:ext cx="1304750" cy="1482671"/>
          </a:xfrm>
          <a:custGeom>
            <a:avLst/>
            <a:gdLst/>
            <a:ahLst/>
            <a:cxnLst/>
            <a:rect l="l" t="t" r="r" b="b"/>
            <a:pathLst>
              <a:path w="1304750" h="1482671">
                <a:moveTo>
                  <a:pt x="0" y="0"/>
                </a:moveTo>
                <a:lnTo>
                  <a:pt x="1304750" y="0"/>
                </a:lnTo>
                <a:lnTo>
                  <a:pt x="1304750" y="1482671"/>
                </a:lnTo>
                <a:lnTo>
                  <a:pt x="0" y="14826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1" name="TextBox 21"/>
          <p:cNvSpPr txBox="1"/>
          <p:nvPr/>
        </p:nvSpPr>
        <p:spPr>
          <a:xfrm>
            <a:off x="2350030" y="5011074"/>
            <a:ext cx="6276316" cy="942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00"/>
              </a:lnSpc>
              <a:spcBef>
                <a:spcPct val="0"/>
              </a:spcBef>
            </a:pPr>
            <a:r>
              <a:rPr lang="en-US" sz="3000" b="1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Florida (FL) shows strong sales performance with $3,325,165.46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350030" y="7858125"/>
            <a:ext cx="6276316" cy="942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00"/>
              </a:lnSpc>
              <a:spcBef>
                <a:spcPct val="0"/>
              </a:spcBef>
            </a:pPr>
            <a:r>
              <a:rPr lang="en-US" sz="3000" b="1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Wyoming (WY) has the lowest total sales value at $290,915.83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1189470" y="1666295"/>
            <a:ext cx="6276316" cy="1857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00"/>
              </a:lnSpc>
              <a:spcBef>
                <a:spcPct val="0"/>
              </a:spcBef>
            </a:pPr>
            <a:r>
              <a:rPr lang="en-US" sz="3000" b="1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Target California and Florida with focused marketing campaigns to boost high-performing states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1189470" y="4782474"/>
            <a:ext cx="6276316" cy="1400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00"/>
              </a:lnSpc>
              <a:spcBef>
                <a:spcPct val="0"/>
              </a:spcBef>
            </a:pPr>
            <a:r>
              <a:rPr lang="en-US" sz="3000" b="1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Increase outreach in low-sales states like Wyoming to expand market presence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1189470" y="7629525"/>
            <a:ext cx="6276316" cy="1400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00"/>
              </a:lnSpc>
              <a:spcBef>
                <a:spcPct val="0"/>
              </a:spcBef>
            </a:pPr>
            <a:r>
              <a:rPr lang="en-US" sz="3000" b="1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Increase outreach in low-sales states like Wyoming to expand market presence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2379711" y="352880"/>
            <a:ext cx="4756044" cy="675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56"/>
              </a:lnSpc>
              <a:spcBef>
                <a:spcPct val="0"/>
              </a:spcBef>
            </a:pPr>
            <a:r>
              <a:rPr lang="en-US" sz="3754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INSIGHTS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0878324" y="356695"/>
            <a:ext cx="5303885" cy="675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56"/>
              </a:lnSpc>
              <a:spcBef>
                <a:spcPct val="0"/>
              </a:spcBef>
            </a:pPr>
            <a:r>
              <a:rPr lang="en-US" sz="3754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RECOMMENDATIONS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502E92">
                <a:alpha val="100000"/>
              </a:srgbClr>
            </a:gs>
            <a:gs pos="100000">
              <a:srgbClr val="AF1C93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00331" y="1730102"/>
            <a:ext cx="16887337" cy="6826796"/>
          </a:xfrm>
          <a:custGeom>
            <a:avLst/>
            <a:gdLst/>
            <a:ahLst/>
            <a:cxnLst/>
            <a:rect l="l" t="t" r="r" b="b"/>
            <a:pathLst>
              <a:path w="16887337" h="6826796">
                <a:moveTo>
                  <a:pt x="0" y="0"/>
                </a:moveTo>
                <a:lnTo>
                  <a:pt x="16887338" y="0"/>
                </a:lnTo>
                <a:lnTo>
                  <a:pt x="16887338" y="6826796"/>
                </a:lnTo>
                <a:lnTo>
                  <a:pt x="0" y="68267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502E92">
                <a:alpha val="100000"/>
              </a:srgbClr>
            </a:gs>
            <a:gs pos="100000">
              <a:srgbClr val="AF1C93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20358" y="7077699"/>
            <a:ext cx="8474751" cy="2620623"/>
            <a:chOff x="0" y="0"/>
            <a:chExt cx="2531548" cy="78282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531548" cy="782823"/>
            </a:xfrm>
            <a:custGeom>
              <a:avLst/>
              <a:gdLst/>
              <a:ahLst/>
              <a:cxnLst/>
              <a:rect l="l" t="t" r="r" b="b"/>
              <a:pathLst>
                <a:path w="2531548" h="782823">
                  <a:moveTo>
                    <a:pt x="2407088" y="782823"/>
                  </a:moveTo>
                  <a:lnTo>
                    <a:pt x="124460" y="782823"/>
                  </a:lnTo>
                  <a:cubicBezTo>
                    <a:pt x="55880" y="782823"/>
                    <a:pt x="0" y="726943"/>
                    <a:pt x="0" y="65836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407088" y="0"/>
                  </a:lnTo>
                  <a:cubicBezTo>
                    <a:pt x="2475668" y="0"/>
                    <a:pt x="2531548" y="55880"/>
                    <a:pt x="2531548" y="124460"/>
                  </a:cubicBezTo>
                  <a:lnTo>
                    <a:pt x="2531548" y="658363"/>
                  </a:lnTo>
                  <a:cubicBezTo>
                    <a:pt x="2531548" y="726943"/>
                    <a:pt x="2475668" y="782823"/>
                    <a:pt x="2407088" y="782823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9292891" y="7077954"/>
            <a:ext cx="8474751" cy="2620623"/>
            <a:chOff x="0" y="0"/>
            <a:chExt cx="2531548" cy="78282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531548" cy="782823"/>
            </a:xfrm>
            <a:custGeom>
              <a:avLst/>
              <a:gdLst/>
              <a:ahLst/>
              <a:cxnLst/>
              <a:rect l="l" t="t" r="r" b="b"/>
              <a:pathLst>
                <a:path w="2531548" h="782823">
                  <a:moveTo>
                    <a:pt x="2407088" y="782823"/>
                  </a:moveTo>
                  <a:lnTo>
                    <a:pt x="124460" y="782823"/>
                  </a:lnTo>
                  <a:cubicBezTo>
                    <a:pt x="55880" y="782823"/>
                    <a:pt x="0" y="726943"/>
                    <a:pt x="0" y="65836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407088" y="0"/>
                  </a:lnTo>
                  <a:cubicBezTo>
                    <a:pt x="2475668" y="0"/>
                    <a:pt x="2531548" y="55880"/>
                    <a:pt x="2531548" y="124460"/>
                  </a:cubicBezTo>
                  <a:lnTo>
                    <a:pt x="2531548" y="658363"/>
                  </a:lnTo>
                  <a:cubicBezTo>
                    <a:pt x="2531548" y="726943"/>
                    <a:pt x="2475668" y="782823"/>
                    <a:pt x="2407088" y="782823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520358" y="4186537"/>
            <a:ext cx="8474751" cy="2620623"/>
            <a:chOff x="0" y="0"/>
            <a:chExt cx="2531548" cy="78282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531548" cy="782823"/>
            </a:xfrm>
            <a:custGeom>
              <a:avLst/>
              <a:gdLst/>
              <a:ahLst/>
              <a:cxnLst/>
              <a:rect l="l" t="t" r="r" b="b"/>
              <a:pathLst>
                <a:path w="2531548" h="782823">
                  <a:moveTo>
                    <a:pt x="2407088" y="782823"/>
                  </a:moveTo>
                  <a:lnTo>
                    <a:pt x="124460" y="782823"/>
                  </a:lnTo>
                  <a:cubicBezTo>
                    <a:pt x="55880" y="782823"/>
                    <a:pt x="0" y="726943"/>
                    <a:pt x="0" y="65836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407088" y="0"/>
                  </a:lnTo>
                  <a:cubicBezTo>
                    <a:pt x="2475668" y="0"/>
                    <a:pt x="2531548" y="55880"/>
                    <a:pt x="2531548" y="124460"/>
                  </a:cubicBezTo>
                  <a:lnTo>
                    <a:pt x="2531548" y="658363"/>
                  </a:lnTo>
                  <a:cubicBezTo>
                    <a:pt x="2531548" y="726943"/>
                    <a:pt x="2475668" y="782823"/>
                    <a:pt x="2407088" y="782823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292891" y="4186793"/>
            <a:ext cx="8474751" cy="2620623"/>
            <a:chOff x="0" y="0"/>
            <a:chExt cx="2531548" cy="78282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531548" cy="782823"/>
            </a:xfrm>
            <a:custGeom>
              <a:avLst/>
              <a:gdLst/>
              <a:ahLst/>
              <a:cxnLst/>
              <a:rect l="l" t="t" r="r" b="b"/>
              <a:pathLst>
                <a:path w="2531548" h="782823">
                  <a:moveTo>
                    <a:pt x="2407088" y="782823"/>
                  </a:moveTo>
                  <a:lnTo>
                    <a:pt x="124460" y="782823"/>
                  </a:lnTo>
                  <a:cubicBezTo>
                    <a:pt x="55880" y="782823"/>
                    <a:pt x="0" y="726943"/>
                    <a:pt x="0" y="65836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407088" y="0"/>
                  </a:lnTo>
                  <a:cubicBezTo>
                    <a:pt x="2475668" y="0"/>
                    <a:pt x="2531548" y="55880"/>
                    <a:pt x="2531548" y="124460"/>
                  </a:cubicBezTo>
                  <a:lnTo>
                    <a:pt x="2531548" y="658363"/>
                  </a:lnTo>
                  <a:cubicBezTo>
                    <a:pt x="2531548" y="726943"/>
                    <a:pt x="2475668" y="782823"/>
                    <a:pt x="2407088" y="782823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520358" y="1298959"/>
            <a:ext cx="8474751" cy="2620623"/>
            <a:chOff x="0" y="0"/>
            <a:chExt cx="2531548" cy="78282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531548" cy="782823"/>
            </a:xfrm>
            <a:custGeom>
              <a:avLst/>
              <a:gdLst/>
              <a:ahLst/>
              <a:cxnLst/>
              <a:rect l="l" t="t" r="r" b="b"/>
              <a:pathLst>
                <a:path w="2531548" h="782823">
                  <a:moveTo>
                    <a:pt x="2407088" y="782823"/>
                  </a:moveTo>
                  <a:lnTo>
                    <a:pt x="124460" y="782823"/>
                  </a:lnTo>
                  <a:cubicBezTo>
                    <a:pt x="55880" y="782823"/>
                    <a:pt x="0" y="726943"/>
                    <a:pt x="0" y="65836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407088" y="0"/>
                  </a:lnTo>
                  <a:cubicBezTo>
                    <a:pt x="2475668" y="0"/>
                    <a:pt x="2531548" y="55880"/>
                    <a:pt x="2531548" y="124460"/>
                  </a:cubicBezTo>
                  <a:lnTo>
                    <a:pt x="2531548" y="658363"/>
                  </a:lnTo>
                  <a:cubicBezTo>
                    <a:pt x="2531548" y="726943"/>
                    <a:pt x="2475668" y="782823"/>
                    <a:pt x="2407088" y="782823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2" name="Freeform 12"/>
          <p:cNvSpPr/>
          <p:nvPr/>
        </p:nvSpPr>
        <p:spPr>
          <a:xfrm>
            <a:off x="772239" y="1868191"/>
            <a:ext cx="1334961" cy="1482671"/>
          </a:xfrm>
          <a:custGeom>
            <a:avLst/>
            <a:gdLst/>
            <a:ahLst/>
            <a:cxnLst/>
            <a:rect l="l" t="t" r="r" b="b"/>
            <a:pathLst>
              <a:path w="1334961" h="1482671">
                <a:moveTo>
                  <a:pt x="0" y="0"/>
                </a:moveTo>
                <a:lnTo>
                  <a:pt x="1334961" y="0"/>
                </a:lnTo>
                <a:lnTo>
                  <a:pt x="1334961" y="1482670"/>
                </a:lnTo>
                <a:lnTo>
                  <a:pt x="0" y="14826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13" name="Group 13"/>
          <p:cNvGrpSpPr/>
          <p:nvPr/>
        </p:nvGrpSpPr>
        <p:grpSpPr>
          <a:xfrm>
            <a:off x="9292891" y="1299215"/>
            <a:ext cx="8474751" cy="2620623"/>
            <a:chOff x="0" y="0"/>
            <a:chExt cx="2531548" cy="782823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531548" cy="782823"/>
            </a:xfrm>
            <a:custGeom>
              <a:avLst/>
              <a:gdLst/>
              <a:ahLst/>
              <a:cxnLst/>
              <a:rect l="l" t="t" r="r" b="b"/>
              <a:pathLst>
                <a:path w="2531548" h="782823">
                  <a:moveTo>
                    <a:pt x="2407088" y="782823"/>
                  </a:moveTo>
                  <a:lnTo>
                    <a:pt x="124460" y="782823"/>
                  </a:lnTo>
                  <a:cubicBezTo>
                    <a:pt x="55880" y="782823"/>
                    <a:pt x="0" y="726943"/>
                    <a:pt x="0" y="65836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407088" y="0"/>
                  </a:lnTo>
                  <a:cubicBezTo>
                    <a:pt x="2475668" y="0"/>
                    <a:pt x="2531548" y="55880"/>
                    <a:pt x="2531548" y="124460"/>
                  </a:cubicBezTo>
                  <a:lnTo>
                    <a:pt x="2531548" y="658363"/>
                  </a:lnTo>
                  <a:cubicBezTo>
                    <a:pt x="2531548" y="726943"/>
                    <a:pt x="2475668" y="782823"/>
                    <a:pt x="2407088" y="782823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5" name="Freeform 15"/>
          <p:cNvSpPr/>
          <p:nvPr/>
        </p:nvSpPr>
        <p:spPr>
          <a:xfrm>
            <a:off x="772239" y="4755514"/>
            <a:ext cx="1334961" cy="1482671"/>
          </a:xfrm>
          <a:custGeom>
            <a:avLst/>
            <a:gdLst/>
            <a:ahLst/>
            <a:cxnLst/>
            <a:rect l="l" t="t" r="r" b="b"/>
            <a:pathLst>
              <a:path w="1334961" h="1482671">
                <a:moveTo>
                  <a:pt x="0" y="0"/>
                </a:moveTo>
                <a:lnTo>
                  <a:pt x="1334961" y="0"/>
                </a:lnTo>
                <a:lnTo>
                  <a:pt x="1334961" y="1482670"/>
                </a:lnTo>
                <a:lnTo>
                  <a:pt x="0" y="14826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6" name="Freeform 16"/>
          <p:cNvSpPr/>
          <p:nvPr/>
        </p:nvSpPr>
        <p:spPr>
          <a:xfrm>
            <a:off x="772239" y="7645360"/>
            <a:ext cx="1334961" cy="1482671"/>
          </a:xfrm>
          <a:custGeom>
            <a:avLst/>
            <a:gdLst/>
            <a:ahLst/>
            <a:cxnLst/>
            <a:rect l="l" t="t" r="r" b="b"/>
            <a:pathLst>
              <a:path w="1334961" h="1482671">
                <a:moveTo>
                  <a:pt x="0" y="0"/>
                </a:moveTo>
                <a:lnTo>
                  <a:pt x="1334961" y="0"/>
                </a:lnTo>
                <a:lnTo>
                  <a:pt x="1334961" y="1482671"/>
                </a:lnTo>
                <a:lnTo>
                  <a:pt x="0" y="14826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7" name="Freeform 17"/>
          <p:cNvSpPr/>
          <p:nvPr/>
        </p:nvSpPr>
        <p:spPr>
          <a:xfrm>
            <a:off x="9646595" y="1828311"/>
            <a:ext cx="1304750" cy="1482671"/>
          </a:xfrm>
          <a:custGeom>
            <a:avLst/>
            <a:gdLst/>
            <a:ahLst/>
            <a:cxnLst/>
            <a:rect l="l" t="t" r="r" b="b"/>
            <a:pathLst>
              <a:path w="1304750" h="1482671">
                <a:moveTo>
                  <a:pt x="0" y="0"/>
                </a:moveTo>
                <a:lnTo>
                  <a:pt x="1304750" y="0"/>
                </a:lnTo>
                <a:lnTo>
                  <a:pt x="1304750" y="1482671"/>
                </a:lnTo>
                <a:lnTo>
                  <a:pt x="0" y="14826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8" name="TextBox 18"/>
          <p:cNvSpPr txBox="1"/>
          <p:nvPr/>
        </p:nvSpPr>
        <p:spPr>
          <a:xfrm>
            <a:off x="2350030" y="2083871"/>
            <a:ext cx="6276316" cy="942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00"/>
              </a:lnSpc>
              <a:spcBef>
                <a:spcPct val="0"/>
              </a:spcBef>
            </a:pPr>
            <a:r>
              <a:rPr lang="en-US" sz="3000" b="1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Customers aged 39-40 generate the highest total sales</a:t>
            </a:r>
          </a:p>
        </p:txBody>
      </p:sp>
      <p:sp>
        <p:nvSpPr>
          <p:cNvPr id="19" name="Freeform 19"/>
          <p:cNvSpPr/>
          <p:nvPr/>
        </p:nvSpPr>
        <p:spPr>
          <a:xfrm>
            <a:off x="9646595" y="4755514"/>
            <a:ext cx="1304750" cy="1482671"/>
          </a:xfrm>
          <a:custGeom>
            <a:avLst/>
            <a:gdLst/>
            <a:ahLst/>
            <a:cxnLst/>
            <a:rect l="l" t="t" r="r" b="b"/>
            <a:pathLst>
              <a:path w="1304750" h="1482671">
                <a:moveTo>
                  <a:pt x="0" y="0"/>
                </a:moveTo>
                <a:lnTo>
                  <a:pt x="1304750" y="0"/>
                </a:lnTo>
                <a:lnTo>
                  <a:pt x="1304750" y="1482670"/>
                </a:lnTo>
                <a:lnTo>
                  <a:pt x="0" y="14826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0" name="Freeform 20"/>
          <p:cNvSpPr/>
          <p:nvPr/>
        </p:nvSpPr>
        <p:spPr>
          <a:xfrm>
            <a:off x="9646595" y="7645360"/>
            <a:ext cx="1304750" cy="1482671"/>
          </a:xfrm>
          <a:custGeom>
            <a:avLst/>
            <a:gdLst/>
            <a:ahLst/>
            <a:cxnLst/>
            <a:rect l="l" t="t" r="r" b="b"/>
            <a:pathLst>
              <a:path w="1304750" h="1482671">
                <a:moveTo>
                  <a:pt x="0" y="0"/>
                </a:moveTo>
                <a:lnTo>
                  <a:pt x="1304750" y="0"/>
                </a:lnTo>
                <a:lnTo>
                  <a:pt x="1304750" y="1482671"/>
                </a:lnTo>
                <a:lnTo>
                  <a:pt x="0" y="14826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1" name="TextBox 21"/>
          <p:cNvSpPr txBox="1"/>
          <p:nvPr/>
        </p:nvSpPr>
        <p:spPr>
          <a:xfrm>
            <a:off x="2350030" y="4782474"/>
            <a:ext cx="6276316" cy="1400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00"/>
              </a:lnSpc>
              <a:spcBef>
                <a:spcPct val="0"/>
              </a:spcBef>
            </a:pPr>
            <a:r>
              <a:rPr lang="en-US" sz="3000" b="1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Female customers consistently show higher total sales than male customers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350030" y="7673891"/>
            <a:ext cx="6276316" cy="1400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00"/>
              </a:lnSpc>
              <a:spcBef>
                <a:spcPct val="0"/>
              </a:spcBef>
            </a:pPr>
            <a:r>
              <a:rPr lang="en-US" sz="3000" b="1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Sales peak significantly for ages 36-40, indicating high-value segments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1189470" y="1996043"/>
            <a:ext cx="6276316" cy="942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00"/>
              </a:lnSpc>
              <a:spcBef>
                <a:spcPct val="0"/>
              </a:spcBef>
            </a:pPr>
            <a:r>
              <a:rPr lang="en-US" sz="3000" b="1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Target marketing campaigns towards ages 36-40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1189470" y="4838009"/>
            <a:ext cx="6276316" cy="1400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00"/>
              </a:lnSpc>
              <a:spcBef>
                <a:spcPct val="0"/>
              </a:spcBef>
            </a:pPr>
            <a:r>
              <a:rPr lang="en-US" sz="3000" b="1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Enhance product offerings and promotions for female customers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1189470" y="7616785"/>
            <a:ext cx="6276316" cy="1400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00"/>
              </a:lnSpc>
              <a:spcBef>
                <a:spcPct val="0"/>
              </a:spcBef>
            </a:pPr>
            <a:r>
              <a:rPr lang="en-US" sz="3000" b="1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Analyze and optimize product availability for top-performing age groups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2379711" y="352880"/>
            <a:ext cx="4756044" cy="675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56"/>
              </a:lnSpc>
              <a:spcBef>
                <a:spcPct val="0"/>
              </a:spcBef>
            </a:pPr>
            <a:r>
              <a:rPr lang="en-US" sz="3754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INSIGHTS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0878324" y="356695"/>
            <a:ext cx="5303885" cy="675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56"/>
              </a:lnSpc>
              <a:spcBef>
                <a:spcPct val="0"/>
              </a:spcBef>
            </a:pPr>
            <a:r>
              <a:rPr lang="en-US" sz="3754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RECOMMENDATIONS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502E92">
                <a:alpha val="100000"/>
              </a:srgbClr>
            </a:gs>
            <a:gs pos="100000">
              <a:srgbClr val="AF1C93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63490" y="1312292"/>
            <a:ext cx="16961021" cy="7662416"/>
          </a:xfrm>
          <a:custGeom>
            <a:avLst/>
            <a:gdLst/>
            <a:ahLst/>
            <a:cxnLst/>
            <a:rect l="l" t="t" r="r" b="b"/>
            <a:pathLst>
              <a:path w="16961021" h="7662416">
                <a:moveTo>
                  <a:pt x="0" y="0"/>
                </a:moveTo>
                <a:lnTo>
                  <a:pt x="16961020" y="0"/>
                </a:lnTo>
                <a:lnTo>
                  <a:pt x="16961020" y="7662416"/>
                </a:lnTo>
                <a:lnTo>
                  <a:pt x="0" y="76624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11837"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502E92">
                <a:alpha val="100000"/>
              </a:srgbClr>
            </a:gs>
            <a:gs pos="100000">
              <a:srgbClr val="AF1C93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20358" y="7077699"/>
            <a:ext cx="8474751" cy="2620623"/>
            <a:chOff x="0" y="0"/>
            <a:chExt cx="2531548" cy="78282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531548" cy="782823"/>
            </a:xfrm>
            <a:custGeom>
              <a:avLst/>
              <a:gdLst/>
              <a:ahLst/>
              <a:cxnLst/>
              <a:rect l="l" t="t" r="r" b="b"/>
              <a:pathLst>
                <a:path w="2531548" h="782823">
                  <a:moveTo>
                    <a:pt x="2407088" y="782823"/>
                  </a:moveTo>
                  <a:lnTo>
                    <a:pt x="124460" y="782823"/>
                  </a:lnTo>
                  <a:cubicBezTo>
                    <a:pt x="55880" y="782823"/>
                    <a:pt x="0" y="726943"/>
                    <a:pt x="0" y="65836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407088" y="0"/>
                  </a:lnTo>
                  <a:cubicBezTo>
                    <a:pt x="2475668" y="0"/>
                    <a:pt x="2531548" y="55880"/>
                    <a:pt x="2531548" y="124460"/>
                  </a:cubicBezTo>
                  <a:lnTo>
                    <a:pt x="2531548" y="658363"/>
                  </a:lnTo>
                  <a:cubicBezTo>
                    <a:pt x="2531548" y="726943"/>
                    <a:pt x="2475668" y="782823"/>
                    <a:pt x="2407088" y="782823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9292891" y="7077954"/>
            <a:ext cx="8474751" cy="2620623"/>
            <a:chOff x="0" y="0"/>
            <a:chExt cx="2531548" cy="78282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531548" cy="782823"/>
            </a:xfrm>
            <a:custGeom>
              <a:avLst/>
              <a:gdLst/>
              <a:ahLst/>
              <a:cxnLst/>
              <a:rect l="l" t="t" r="r" b="b"/>
              <a:pathLst>
                <a:path w="2531548" h="782823">
                  <a:moveTo>
                    <a:pt x="2407088" y="782823"/>
                  </a:moveTo>
                  <a:lnTo>
                    <a:pt x="124460" y="782823"/>
                  </a:lnTo>
                  <a:cubicBezTo>
                    <a:pt x="55880" y="782823"/>
                    <a:pt x="0" y="726943"/>
                    <a:pt x="0" y="65836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407088" y="0"/>
                  </a:lnTo>
                  <a:cubicBezTo>
                    <a:pt x="2475668" y="0"/>
                    <a:pt x="2531548" y="55880"/>
                    <a:pt x="2531548" y="124460"/>
                  </a:cubicBezTo>
                  <a:lnTo>
                    <a:pt x="2531548" y="658363"/>
                  </a:lnTo>
                  <a:cubicBezTo>
                    <a:pt x="2531548" y="726943"/>
                    <a:pt x="2475668" y="782823"/>
                    <a:pt x="2407088" y="782823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520358" y="4186537"/>
            <a:ext cx="8474751" cy="2620623"/>
            <a:chOff x="0" y="0"/>
            <a:chExt cx="2531548" cy="78282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531548" cy="782823"/>
            </a:xfrm>
            <a:custGeom>
              <a:avLst/>
              <a:gdLst/>
              <a:ahLst/>
              <a:cxnLst/>
              <a:rect l="l" t="t" r="r" b="b"/>
              <a:pathLst>
                <a:path w="2531548" h="782823">
                  <a:moveTo>
                    <a:pt x="2407088" y="782823"/>
                  </a:moveTo>
                  <a:lnTo>
                    <a:pt x="124460" y="782823"/>
                  </a:lnTo>
                  <a:cubicBezTo>
                    <a:pt x="55880" y="782823"/>
                    <a:pt x="0" y="726943"/>
                    <a:pt x="0" y="65836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407088" y="0"/>
                  </a:lnTo>
                  <a:cubicBezTo>
                    <a:pt x="2475668" y="0"/>
                    <a:pt x="2531548" y="55880"/>
                    <a:pt x="2531548" y="124460"/>
                  </a:cubicBezTo>
                  <a:lnTo>
                    <a:pt x="2531548" y="658363"/>
                  </a:lnTo>
                  <a:cubicBezTo>
                    <a:pt x="2531548" y="726943"/>
                    <a:pt x="2475668" y="782823"/>
                    <a:pt x="2407088" y="782823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292891" y="4186793"/>
            <a:ext cx="8474751" cy="2620623"/>
            <a:chOff x="0" y="0"/>
            <a:chExt cx="2531548" cy="78282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531548" cy="782823"/>
            </a:xfrm>
            <a:custGeom>
              <a:avLst/>
              <a:gdLst/>
              <a:ahLst/>
              <a:cxnLst/>
              <a:rect l="l" t="t" r="r" b="b"/>
              <a:pathLst>
                <a:path w="2531548" h="782823">
                  <a:moveTo>
                    <a:pt x="2407088" y="782823"/>
                  </a:moveTo>
                  <a:lnTo>
                    <a:pt x="124460" y="782823"/>
                  </a:lnTo>
                  <a:cubicBezTo>
                    <a:pt x="55880" y="782823"/>
                    <a:pt x="0" y="726943"/>
                    <a:pt x="0" y="65836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407088" y="0"/>
                  </a:lnTo>
                  <a:cubicBezTo>
                    <a:pt x="2475668" y="0"/>
                    <a:pt x="2531548" y="55880"/>
                    <a:pt x="2531548" y="124460"/>
                  </a:cubicBezTo>
                  <a:lnTo>
                    <a:pt x="2531548" y="658363"/>
                  </a:lnTo>
                  <a:cubicBezTo>
                    <a:pt x="2531548" y="726943"/>
                    <a:pt x="2475668" y="782823"/>
                    <a:pt x="2407088" y="782823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520358" y="1298959"/>
            <a:ext cx="8474751" cy="2620623"/>
            <a:chOff x="0" y="0"/>
            <a:chExt cx="2531548" cy="78282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531548" cy="782823"/>
            </a:xfrm>
            <a:custGeom>
              <a:avLst/>
              <a:gdLst/>
              <a:ahLst/>
              <a:cxnLst/>
              <a:rect l="l" t="t" r="r" b="b"/>
              <a:pathLst>
                <a:path w="2531548" h="782823">
                  <a:moveTo>
                    <a:pt x="2407088" y="782823"/>
                  </a:moveTo>
                  <a:lnTo>
                    <a:pt x="124460" y="782823"/>
                  </a:lnTo>
                  <a:cubicBezTo>
                    <a:pt x="55880" y="782823"/>
                    <a:pt x="0" y="726943"/>
                    <a:pt x="0" y="65836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407088" y="0"/>
                  </a:lnTo>
                  <a:cubicBezTo>
                    <a:pt x="2475668" y="0"/>
                    <a:pt x="2531548" y="55880"/>
                    <a:pt x="2531548" y="124460"/>
                  </a:cubicBezTo>
                  <a:lnTo>
                    <a:pt x="2531548" y="658363"/>
                  </a:lnTo>
                  <a:cubicBezTo>
                    <a:pt x="2531548" y="726943"/>
                    <a:pt x="2475668" y="782823"/>
                    <a:pt x="2407088" y="782823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2" name="Freeform 12"/>
          <p:cNvSpPr/>
          <p:nvPr/>
        </p:nvSpPr>
        <p:spPr>
          <a:xfrm>
            <a:off x="772239" y="1868191"/>
            <a:ext cx="1334961" cy="1482671"/>
          </a:xfrm>
          <a:custGeom>
            <a:avLst/>
            <a:gdLst/>
            <a:ahLst/>
            <a:cxnLst/>
            <a:rect l="l" t="t" r="r" b="b"/>
            <a:pathLst>
              <a:path w="1334961" h="1482671">
                <a:moveTo>
                  <a:pt x="0" y="0"/>
                </a:moveTo>
                <a:lnTo>
                  <a:pt x="1334961" y="0"/>
                </a:lnTo>
                <a:lnTo>
                  <a:pt x="1334961" y="1482670"/>
                </a:lnTo>
                <a:lnTo>
                  <a:pt x="0" y="14826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13" name="Group 13"/>
          <p:cNvGrpSpPr/>
          <p:nvPr/>
        </p:nvGrpSpPr>
        <p:grpSpPr>
          <a:xfrm>
            <a:off x="9292891" y="1299215"/>
            <a:ext cx="8474751" cy="2620623"/>
            <a:chOff x="0" y="0"/>
            <a:chExt cx="2531548" cy="782823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531548" cy="782823"/>
            </a:xfrm>
            <a:custGeom>
              <a:avLst/>
              <a:gdLst/>
              <a:ahLst/>
              <a:cxnLst/>
              <a:rect l="l" t="t" r="r" b="b"/>
              <a:pathLst>
                <a:path w="2531548" h="782823">
                  <a:moveTo>
                    <a:pt x="2407088" y="782823"/>
                  </a:moveTo>
                  <a:lnTo>
                    <a:pt x="124460" y="782823"/>
                  </a:lnTo>
                  <a:cubicBezTo>
                    <a:pt x="55880" y="782823"/>
                    <a:pt x="0" y="726943"/>
                    <a:pt x="0" y="65836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407088" y="0"/>
                  </a:lnTo>
                  <a:cubicBezTo>
                    <a:pt x="2475668" y="0"/>
                    <a:pt x="2531548" y="55880"/>
                    <a:pt x="2531548" y="124460"/>
                  </a:cubicBezTo>
                  <a:lnTo>
                    <a:pt x="2531548" y="658363"/>
                  </a:lnTo>
                  <a:cubicBezTo>
                    <a:pt x="2531548" y="726943"/>
                    <a:pt x="2475668" y="782823"/>
                    <a:pt x="2407088" y="782823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5" name="Freeform 15"/>
          <p:cNvSpPr/>
          <p:nvPr/>
        </p:nvSpPr>
        <p:spPr>
          <a:xfrm>
            <a:off x="772239" y="4755514"/>
            <a:ext cx="1334961" cy="1482671"/>
          </a:xfrm>
          <a:custGeom>
            <a:avLst/>
            <a:gdLst/>
            <a:ahLst/>
            <a:cxnLst/>
            <a:rect l="l" t="t" r="r" b="b"/>
            <a:pathLst>
              <a:path w="1334961" h="1482671">
                <a:moveTo>
                  <a:pt x="0" y="0"/>
                </a:moveTo>
                <a:lnTo>
                  <a:pt x="1334961" y="0"/>
                </a:lnTo>
                <a:lnTo>
                  <a:pt x="1334961" y="1482670"/>
                </a:lnTo>
                <a:lnTo>
                  <a:pt x="0" y="14826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6" name="Freeform 16"/>
          <p:cNvSpPr/>
          <p:nvPr/>
        </p:nvSpPr>
        <p:spPr>
          <a:xfrm>
            <a:off x="772239" y="7645360"/>
            <a:ext cx="1334961" cy="1482671"/>
          </a:xfrm>
          <a:custGeom>
            <a:avLst/>
            <a:gdLst/>
            <a:ahLst/>
            <a:cxnLst/>
            <a:rect l="l" t="t" r="r" b="b"/>
            <a:pathLst>
              <a:path w="1334961" h="1482671">
                <a:moveTo>
                  <a:pt x="0" y="0"/>
                </a:moveTo>
                <a:lnTo>
                  <a:pt x="1334961" y="0"/>
                </a:lnTo>
                <a:lnTo>
                  <a:pt x="1334961" y="1482671"/>
                </a:lnTo>
                <a:lnTo>
                  <a:pt x="0" y="14826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7" name="Freeform 17"/>
          <p:cNvSpPr/>
          <p:nvPr/>
        </p:nvSpPr>
        <p:spPr>
          <a:xfrm>
            <a:off x="9646595" y="1828311"/>
            <a:ext cx="1304750" cy="1482671"/>
          </a:xfrm>
          <a:custGeom>
            <a:avLst/>
            <a:gdLst/>
            <a:ahLst/>
            <a:cxnLst/>
            <a:rect l="l" t="t" r="r" b="b"/>
            <a:pathLst>
              <a:path w="1304750" h="1482671">
                <a:moveTo>
                  <a:pt x="0" y="0"/>
                </a:moveTo>
                <a:lnTo>
                  <a:pt x="1304750" y="0"/>
                </a:lnTo>
                <a:lnTo>
                  <a:pt x="1304750" y="1482671"/>
                </a:lnTo>
                <a:lnTo>
                  <a:pt x="0" y="14826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8" name="TextBox 18"/>
          <p:cNvSpPr txBox="1"/>
          <p:nvPr/>
        </p:nvSpPr>
        <p:spPr>
          <a:xfrm>
            <a:off x="2350030" y="1666295"/>
            <a:ext cx="6276316" cy="1857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00"/>
              </a:lnSpc>
              <a:spcBef>
                <a:spcPct val="0"/>
              </a:spcBef>
            </a:pPr>
            <a:r>
              <a:rPr lang="en-US" sz="3000" b="1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Mobiles and Tablets category drives the highest revenue, significantly outperforming other categories</a:t>
            </a:r>
          </a:p>
        </p:txBody>
      </p:sp>
      <p:sp>
        <p:nvSpPr>
          <p:cNvPr id="19" name="Freeform 19"/>
          <p:cNvSpPr/>
          <p:nvPr/>
        </p:nvSpPr>
        <p:spPr>
          <a:xfrm>
            <a:off x="9646595" y="4755514"/>
            <a:ext cx="1304750" cy="1482671"/>
          </a:xfrm>
          <a:custGeom>
            <a:avLst/>
            <a:gdLst/>
            <a:ahLst/>
            <a:cxnLst/>
            <a:rect l="l" t="t" r="r" b="b"/>
            <a:pathLst>
              <a:path w="1304750" h="1482671">
                <a:moveTo>
                  <a:pt x="0" y="0"/>
                </a:moveTo>
                <a:lnTo>
                  <a:pt x="1304750" y="0"/>
                </a:lnTo>
                <a:lnTo>
                  <a:pt x="1304750" y="1482670"/>
                </a:lnTo>
                <a:lnTo>
                  <a:pt x="0" y="14826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0" name="Freeform 20"/>
          <p:cNvSpPr/>
          <p:nvPr/>
        </p:nvSpPr>
        <p:spPr>
          <a:xfrm>
            <a:off x="9646595" y="7645360"/>
            <a:ext cx="1304750" cy="1482671"/>
          </a:xfrm>
          <a:custGeom>
            <a:avLst/>
            <a:gdLst/>
            <a:ahLst/>
            <a:cxnLst/>
            <a:rect l="l" t="t" r="r" b="b"/>
            <a:pathLst>
              <a:path w="1304750" h="1482671">
                <a:moveTo>
                  <a:pt x="0" y="0"/>
                </a:moveTo>
                <a:lnTo>
                  <a:pt x="1304750" y="0"/>
                </a:lnTo>
                <a:lnTo>
                  <a:pt x="1304750" y="1482671"/>
                </a:lnTo>
                <a:lnTo>
                  <a:pt x="0" y="14826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1" name="TextBox 21"/>
          <p:cNvSpPr txBox="1"/>
          <p:nvPr/>
        </p:nvSpPr>
        <p:spPr>
          <a:xfrm>
            <a:off x="2350030" y="4555665"/>
            <a:ext cx="6276316" cy="1857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00"/>
              </a:lnSpc>
              <a:spcBef>
                <a:spcPct val="0"/>
              </a:spcBef>
            </a:pPr>
            <a:r>
              <a:rPr lang="en-US" sz="3000" b="1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Sales drop with moderate discounts (Feb, May, Aug), indicating a potential sweet spot for discounting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350030" y="7445335"/>
            <a:ext cx="6276316" cy="1857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00"/>
              </a:lnSpc>
              <a:spcBef>
                <a:spcPct val="0"/>
              </a:spcBef>
            </a:pPr>
            <a:r>
              <a:rPr lang="en-US" sz="3000" b="1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December's high discount strategy led to the highest sales, suggesting seasonality impacts purchasing behavior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1189470" y="1799736"/>
            <a:ext cx="6276316" cy="1400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00"/>
              </a:lnSpc>
              <a:spcBef>
                <a:spcPct val="0"/>
              </a:spcBef>
            </a:pPr>
            <a:r>
              <a:rPr lang="en-US" sz="3000" b="1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Implement targeted discount strategies during peak sales months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1189470" y="4555921"/>
            <a:ext cx="6276316" cy="1857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00"/>
              </a:lnSpc>
              <a:spcBef>
                <a:spcPct val="0"/>
              </a:spcBef>
            </a:pPr>
            <a:r>
              <a:rPr lang="en-US" sz="3000" b="1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Increase marketing efforts in March, April, and December to capitalize on high discount periods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1189470" y="7673935"/>
            <a:ext cx="6276316" cy="1400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00"/>
              </a:lnSpc>
              <a:spcBef>
                <a:spcPct val="0"/>
              </a:spcBef>
            </a:pPr>
            <a:r>
              <a:rPr lang="en-US" sz="3000" b="1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Optimize discount rates around 5-7% to maintain steady sales growth throughout the year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2379711" y="352880"/>
            <a:ext cx="4756044" cy="675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56"/>
              </a:lnSpc>
              <a:spcBef>
                <a:spcPct val="0"/>
              </a:spcBef>
            </a:pPr>
            <a:r>
              <a:rPr lang="en-US" sz="3754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INSIGHTS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0878324" y="356695"/>
            <a:ext cx="5303885" cy="675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56"/>
              </a:lnSpc>
              <a:spcBef>
                <a:spcPct val="0"/>
              </a:spcBef>
            </a:pPr>
            <a:r>
              <a:rPr lang="en-US" sz="3754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RECOMMENDATIONS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502E92">
                <a:alpha val="100000"/>
              </a:srgbClr>
            </a:gs>
            <a:gs pos="100000">
              <a:srgbClr val="AF1C93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57521" y="1374999"/>
            <a:ext cx="16572958" cy="7537001"/>
          </a:xfrm>
          <a:custGeom>
            <a:avLst/>
            <a:gdLst/>
            <a:ahLst/>
            <a:cxnLst/>
            <a:rect l="l" t="t" r="r" b="b"/>
            <a:pathLst>
              <a:path w="16572958" h="7537001">
                <a:moveTo>
                  <a:pt x="0" y="0"/>
                </a:moveTo>
                <a:lnTo>
                  <a:pt x="16572958" y="0"/>
                </a:lnTo>
                <a:lnTo>
                  <a:pt x="16572958" y="7537002"/>
                </a:lnTo>
                <a:lnTo>
                  <a:pt x="0" y="75370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12497"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502E92">
                <a:alpha val="100000"/>
              </a:srgbClr>
            </a:gs>
            <a:gs pos="100000">
              <a:srgbClr val="AF1C93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20358" y="7077699"/>
            <a:ext cx="8474751" cy="2620623"/>
            <a:chOff x="0" y="0"/>
            <a:chExt cx="2531548" cy="78282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531548" cy="782823"/>
            </a:xfrm>
            <a:custGeom>
              <a:avLst/>
              <a:gdLst/>
              <a:ahLst/>
              <a:cxnLst/>
              <a:rect l="l" t="t" r="r" b="b"/>
              <a:pathLst>
                <a:path w="2531548" h="782823">
                  <a:moveTo>
                    <a:pt x="2407088" y="782823"/>
                  </a:moveTo>
                  <a:lnTo>
                    <a:pt x="124460" y="782823"/>
                  </a:lnTo>
                  <a:cubicBezTo>
                    <a:pt x="55880" y="782823"/>
                    <a:pt x="0" y="726943"/>
                    <a:pt x="0" y="65836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407088" y="0"/>
                  </a:lnTo>
                  <a:cubicBezTo>
                    <a:pt x="2475668" y="0"/>
                    <a:pt x="2531548" y="55880"/>
                    <a:pt x="2531548" y="124460"/>
                  </a:cubicBezTo>
                  <a:lnTo>
                    <a:pt x="2531548" y="658363"/>
                  </a:lnTo>
                  <a:cubicBezTo>
                    <a:pt x="2531548" y="726943"/>
                    <a:pt x="2475668" y="782823"/>
                    <a:pt x="2407088" y="782823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9292891" y="7077954"/>
            <a:ext cx="8474751" cy="2620623"/>
            <a:chOff x="0" y="0"/>
            <a:chExt cx="2531548" cy="78282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531548" cy="782823"/>
            </a:xfrm>
            <a:custGeom>
              <a:avLst/>
              <a:gdLst/>
              <a:ahLst/>
              <a:cxnLst/>
              <a:rect l="l" t="t" r="r" b="b"/>
              <a:pathLst>
                <a:path w="2531548" h="782823">
                  <a:moveTo>
                    <a:pt x="2407088" y="782823"/>
                  </a:moveTo>
                  <a:lnTo>
                    <a:pt x="124460" y="782823"/>
                  </a:lnTo>
                  <a:cubicBezTo>
                    <a:pt x="55880" y="782823"/>
                    <a:pt x="0" y="726943"/>
                    <a:pt x="0" y="65836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407088" y="0"/>
                  </a:lnTo>
                  <a:cubicBezTo>
                    <a:pt x="2475668" y="0"/>
                    <a:pt x="2531548" y="55880"/>
                    <a:pt x="2531548" y="124460"/>
                  </a:cubicBezTo>
                  <a:lnTo>
                    <a:pt x="2531548" y="658363"/>
                  </a:lnTo>
                  <a:cubicBezTo>
                    <a:pt x="2531548" y="726943"/>
                    <a:pt x="2475668" y="782823"/>
                    <a:pt x="2407088" y="782823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520358" y="4186537"/>
            <a:ext cx="8474751" cy="2620623"/>
            <a:chOff x="0" y="0"/>
            <a:chExt cx="2531548" cy="78282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531548" cy="782823"/>
            </a:xfrm>
            <a:custGeom>
              <a:avLst/>
              <a:gdLst/>
              <a:ahLst/>
              <a:cxnLst/>
              <a:rect l="l" t="t" r="r" b="b"/>
              <a:pathLst>
                <a:path w="2531548" h="782823">
                  <a:moveTo>
                    <a:pt x="2407088" y="782823"/>
                  </a:moveTo>
                  <a:lnTo>
                    <a:pt x="124460" y="782823"/>
                  </a:lnTo>
                  <a:cubicBezTo>
                    <a:pt x="55880" y="782823"/>
                    <a:pt x="0" y="726943"/>
                    <a:pt x="0" y="65836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407088" y="0"/>
                  </a:lnTo>
                  <a:cubicBezTo>
                    <a:pt x="2475668" y="0"/>
                    <a:pt x="2531548" y="55880"/>
                    <a:pt x="2531548" y="124460"/>
                  </a:cubicBezTo>
                  <a:lnTo>
                    <a:pt x="2531548" y="658363"/>
                  </a:lnTo>
                  <a:cubicBezTo>
                    <a:pt x="2531548" y="726943"/>
                    <a:pt x="2475668" y="782823"/>
                    <a:pt x="2407088" y="782823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292891" y="4186793"/>
            <a:ext cx="8474751" cy="2620623"/>
            <a:chOff x="0" y="0"/>
            <a:chExt cx="2531548" cy="78282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531548" cy="782823"/>
            </a:xfrm>
            <a:custGeom>
              <a:avLst/>
              <a:gdLst/>
              <a:ahLst/>
              <a:cxnLst/>
              <a:rect l="l" t="t" r="r" b="b"/>
              <a:pathLst>
                <a:path w="2531548" h="782823">
                  <a:moveTo>
                    <a:pt x="2407088" y="782823"/>
                  </a:moveTo>
                  <a:lnTo>
                    <a:pt x="124460" y="782823"/>
                  </a:lnTo>
                  <a:cubicBezTo>
                    <a:pt x="55880" y="782823"/>
                    <a:pt x="0" y="726943"/>
                    <a:pt x="0" y="65836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407088" y="0"/>
                  </a:lnTo>
                  <a:cubicBezTo>
                    <a:pt x="2475668" y="0"/>
                    <a:pt x="2531548" y="55880"/>
                    <a:pt x="2531548" y="124460"/>
                  </a:cubicBezTo>
                  <a:lnTo>
                    <a:pt x="2531548" y="658363"/>
                  </a:lnTo>
                  <a:cubicBezTo>
                    <a:pt x="2531548" y="726943"/>
                    <a:pt x="2475668" y="782823"/>
                    <a:pt x="2407088" y="782823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520358" y="1298959"/>
            <a:ext cx="8474751" cy="2620623"/>
            <a:chOff x="0" y="0"/>
            <a:chExt cx="2531548" cy="78282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531548" cy="782823"/>
            </a:xfrm>
            <a:custGeom>
              <a:avLst/>
              <a:gdLst/>
              <a:ahLst/>
              <a:cxnLst/>
              <a:rect l="l" t="t" r="r" b="b"/>
              <a:pathLst>
                <a:path w="2531548" h="782823">
                  <a:moveTo>
                    <a:pt x="2407088" y="782823"/>
                  </a:moveTo>
                  <a:lnTo>
                    <a:pt x="124460" y="782823"/>
                  </a:lnTo>
                  <a:cubicBezTo>
                    <a:pt x="55880" y="782823"/>
                    <a:pt x="0" y="726943"/>
                    <a:pt x="0" y="65836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407088" y="0"/>
                  </a:lnTo>
                  <a:cubicBezTo>
                    <a:pt x="2475668" y="0"/>
                    <a:pt x="2531548" y="55880"/>
                    <a:pt x="2531548" y="124460"/>
                  </a:cubicBezTo>
                  <a:lnTo>
                    <a:pt x="2531548" y="658363"/>
                  </a:lnTo>
                  <a:cubicBezTo>
                    <a:pt x="2531548" y="726943"/>
                    <a:pt x="2475668" y="782823"/>
                    <a:pt x="2407088" y="782823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2" name="Freeform 12"/>
          <p:cNvSpPr/>
          <p:nvPr/>
        </p:nvSpPr>
        <p:spPr>
          <a:xfrm>
            <a:off x="772239" y="1868191"/>
            <a:ext cx="1334961" cy="1482671"/>
          </a:xfrm>
          <a:custGeom>
            <a:avLst/>
            <a:gdLst/>
            <a:ahLst/>
            <a:cxnLst/>
            <a:rect l="l" t="t" r="r" b="b"/>
            <a:pathLst>
              <a:path w="1334961" h="1482671">
                <a:moveTo>
                  <a:pt x="0" y="0"/>
                </a:moveTo>
                <a:lnTo>
                  <a:pt x="1334961" y="0"/>
                </a:lnTo>
                <a:lnTo>
                  <a:pt x="1334961" y="1482670"/>
                </a:lnTo>
                <a:lnTo>
                  <a:pt x="0" y="14826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13" name="Group 13"/>
          <p:cNvGrpSpPr/>
          <p:nvPr/>
        </p:nvGrpSpPr>
        <p:grpSpPr>
          <a:xfrm>
            <a:off x="9292891" y="1299215"/>
            <a:ext cx="8474751" cy="2620623"/>
            <a:chOff x="0" y="0"/>
            <a:chExt cx="2531548" cy="782823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531548" cy="782823"/>
            </a:xfrm>
            <a:custGeom>
              <a:avLst/>
              <a:gdLst/>
              <a:ahLst/>
              <a:cxnLst/>
              <a:rect l="l" t="t" r="r" b="b"/>
              <a:pathLst>
                <a:path w="2531548" h="782823">
                  <a:moveTo>
                    <a:pt x="2407088" y="782823"/>
                  </a:moveTo>
                  <a:lnTo>
                    <a:pt x="124460" y="782823"/>
                  </a:lnTo>
                  <a:cubicBezTo>
                    <a:pt x="55880" y="782823"/>
                    <a:pt x="0" y="726943"/>
                    <a:pt x="0" y="65836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407088" y="0"/>
                  </a:lnTo>
                  <a:cubicBezTo>
                    <a:pt x="2475668" y="0"/>
                    <a:pt x="2531548" y="55880"/>
                    <a:pt x="2531548" y="124460"/>
                  </a:cubicBezTo>
                  <a:lnTo>
                    <a:pt x="2531548" y="658363"/>
                  </a:lnTo>
                  <a:cubicBezTo>
                    <a:pt x="2531548" y="726943"/>
                    <a:pt x="2475668" y="782823"/>
                    <a:pt x="2407088" y="782823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5" name="Freeform 15"/>
          <p:cNvSpPr/>
          <p:nvPr/>
        </p:nvSpPr>
        <p:spPr>
          <a:xfrm>
            <a:off x="772239" y="4755514"/>
            <a:ext cx="1334961" cy="1482671"/>
          </a:xfrm>
          <a:custGeom>
            <a:avLst/>
            <a:gdLst/>
            <a:ahLst/>
            <a:cxnLst/>
            <a:rect l="l" t="t" r="r" b="b"/>
            <a:pathLst>
              <a:path w="1334961" h="1482671">
                <a:moveTo>
                  <a:pt x="0" y="0"/>
                </a:moveTo>
                <a:lnTo>
                  <a:pt x="1334961" y="0"/>
                </a:lnTo>
                <a:lnTo>
                  <a:pt x="1334961" y="1482670"/>
                </a:lnTo>
                <a:lnTo>
                  <a:pt x="0" y="14826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6" name="Freeform 16"/>
          <p:cNvSpPr/>
          <p:nvPr/>
        </p:nvSpPr>
        <p:spPr>
          <a:xfrm>
            <a:off x="772239" y="7645360"/>
            <a:ext cx="1334961" cy="1482671"/>
          </a:xfrm>
          <a:custGeom>
            <a:avLst/>
            <a:gdLst/>
            <a:ahLst/>
            <a:cxnLst/>
            <a:rect l="l" t="t" r="r" b="b"/>
            <a:pathLst>
              <a:path w="1334961" h="1482671">
                <a:moveTo>
                  <a:pt x="0" y="0"/>
                </a:moveTo>
                <a:lnTo>
                  <a:pt x="1334961" y="0"/>
                </a:lnTo>
                <a:lnTo>
                  <a:pt x="1334961" y="1482671"/>
                </a:lnTo>
                <a:lnTo>
                  <a:pt x="0" y="14826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7" name="Freeform 17"/>
          <p:cNvSpPr/>
          <p:nvPr/>
        </p:nvSpPr>
        <p:spPr>
          <a:xfrm>
            <a:off x="9646595" y="1828311"/>
            <a:ext cx="1304750" cy="1482671"/>
          </a:xfrm>
          <a:custGeom>
            <a:avLst/>
            <a:gdLst/>
            <a:ahLst/>
            <a:cxnLst/>
            <a:rect l="l" t="t" r="r" b="b"/>
            <a:pathLst>
              <a:path w="1304750" h="1482671">
                <a:moveTo>
                  <a:pt x="0" y="0"/>
                </a:moveTo>
                <a:lnTo>
                  <a:pt x="1304750" y="0"/>
                </a:lnTo>
                <a:lnTo>
                  <a:pt x="1304750" y="1482671"/>
                </a:lnTo>
                <a:lnTo>
                  <a:pt x="0" y="14826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8" name="TextBox 18"/>
          <p:cNvSpPr txBox="1"/>
          <p:nvPr/>
        </p:nvSpPr>
        <p:spPr>
          <a:xfrm>
            <a:off x="2350030" y="1855271"/>
            <a:ext cx="6276316" cy="1400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00"/>
              </a:lnSpc>
              <a:spcBef>
                <a:spcPct val="0"/>
              </a:spcBef>
            </a:pPr>
            <a:r>
              <a:rPr lang="en-US" sz="3000" b="1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Low Discounts (0-10%) drive highest sales across most categories</a:t>
            </a:r>
          </a:p>
        </p:txBody>
      </p:sp>
      <p:sp>
        <p:nvSpPr>
          <p:cNvPr id="19" name="Freeform 19"/>
          <p:cNvSpPr/>
          <p:nvPr/>
        </p:nvSpPr>
        <p:spPr>
          <a:xfrm>
            <a:off x="9646595" y="4755514"/>
            <a:ext cx="1304750" cy="1482671"/>
          </a:xfrm>
          <a:custGeom>
            <a:avLst/>
            <a:gdLst/>
            <a:ahLst/>
            <a:cxnLst/>
            <a:rect l="l" t="t" r="r" b="b"/>
            <a:pathLst>
              <a:path w="1304750" h="1482671">
                <a:moveTo>
                  <a:pt x="0" y="0"/>
                </a:moveTo>
                <a:lnTo>
                  <a:pt x="1304750" y="0"/>
                </a:lnTo>
                <a:lnTo>
                  <a:pt x="1304750" y="1482670"/>
                </a:lnTo>
                <a:lnTo>
                  <a:pt x="0" y="14826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0" name="Freeform 20"/>
          <p:cNvSpPr/>
          <p:nvPr/>
        </p:nvSpPr>
        <p:spPr>
          <a:xfrm>
            <a:off x="9646595" y="7645360"/>
            <a:ext cx="1304750" cy="1482671"/>
          </a:xfrm>
          <a:custGeom>
            <a:avLst/>
            <a:gdLst/>
            <a:ahLst/>
            <a:cxnLst/>
            <a:rect l="l" t="t" r="r" b="b"/>
            <a:pathLst>
              <a:path w="1304750" h="1482671">
                <a:moveTo>
                  <a:pt x="0" y="0"/>
                </a:moveTo>
                <a:lnTo>
                  <a:pt x="1304750" y="0"/>
                </a:lnTo>
                <a:lnTo>
                  <a:pt x="1304750" y="1482671"/>
                </a:lnTo>
                <a:lnTo>
                  <a:pt x="0" y="14826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1" name="TextBox 21"/>
          <p:cNvSpPr txBox="1"/>
          <p:nvPr/>
        </p:nvSpPr>
        <p:spPr>
          <a:xfrm>
            <a:off x="2350030" y="4782474"/>
            <a:ext cx="6276316" cy="1400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00"/>
              </a:lnSpc>
              <a:spcBef>
                <a:spcPct val="0"/>
              </a:spcBef>
            </a:pPr>
            <a:r>
              <a:rPr lang="en-US" sz="3000" b="1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Higher discounts (30-50%) result in significantly lower sales across all categories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350030" y="7445291"/>
            <a:ext cx="6276316" cy="1857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00"/>
              </a:lnSpc>
              <a:spcBef>
                <a:spcPct val="0"/>
              </a:spcBef>
            </a:pPr>
            <a:r>
              <a:rPr lang="en-US" sz="3000" b="1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Women's Fashion and Electronics generate substantial sales even with moderate discounts (10-20%)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1189470" y="1996043"/>
            <a:ext cx="6276316" cy="942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00"/>
              </a:lnSpc>
              <a:spcBef>
                <a:spcPct val="0"/>
              </a:spcBef>
            </a:pPr>
            <a:r>
              <a:rPr lang="en-US" sz="3000" b="1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Prioritize 0-10% discounts for consistent revenue generation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1189470" y="5013121"/>
            <a:ext cx="6276316" cy="942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00"/>
              </a:lnSpc>
              <a:spcBef>
                <a:spcPct val="0"/>
              </a:spcBef>
            </a:pPr>
            <a:r>
              <a:rPr lang="en-US" sz="3000" b="1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Limit high discounts (30%+) to clear inventory only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1189470" y="7492916"/>
            <a:ext cx="6276316" cy="1771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80"/>
              </a:lnSpc>
              <a:spcBef>
                <a:spcPct val="0"/>
              </a:spcBef>
            </a:pPr>
            <a:r>
              <a:rPr lang="en-US" sz="2900" b="1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Target moderate discounts (10-20%) in high-demand categories like Women's Fashion and Electronics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2379711" y="352880"/>
            <a:ext cx="4756044" cy="675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56"/>
              </a:lnSpc>
              <a:spcBef>
                <a:spcPct val="0"/>
              </a:spcBef>
            </a:pPr>
            <a:r>
              <a:rPr lang="en-US" sz="3754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INSIGHTS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0878324" y="356695"/>
            <a:ext cx="5303885" cy="675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56"/>
              </a:lnSpc>
              <a:spcBef>
                <a:spcPct val="0"/>
              </a:spcBef>
            </a:pPr>
            <a:r>
              <a:rPr lang="en-US" sz="3754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RECOMMENDATIONS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502E92">
                <a:alpha val="100000"/>
              </a:srgbClr>
            </a:gs>
            <a:gs pos="100000">
              <a:srgbClr val="AF1C93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897790" y="634090"/>
            <a:ext cx="9228594" cy="9018820"/>
          </a:xfrm>
          <a:custGeom>
            <a:avLst/>
            <a:gdLst/>
            <a:ahLst/>
            <a:cxnLst/>
            <a:rect l="l" t="t" r="r" b="b"/>
            <a:pathLst>
              <a:path w="9228594" h="9018820">
                <a:moveTo>
                  <a:pt x="0" y="0"/>
                </a:moveTo>
                <a:lnTo>
                  <a:pt x="9228594" y="0"/>
                </a:lnTo>
                <a:lnTo>
                  <a:pt x="9228594" y="9018820"/>
                </a:lnTo>
                <a:lnTo>
                  <a:pt x="0" y="90188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4179" r="-77565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11598222" y="634090"/>
            <a:ext cx="2791988" cy="9018820"/>
          </a:xfrm>
          <a:custGeom>
            <a:avLst/>
            <a:gdLst/>
            <a:ahLst/>
            <a:cxnLst/>
            <a:rect l="l" t="t" r="r" b="b"/>
            <a:pathLst>
              <a:path w="2791988" h="9018820">
                <a:moveTo>
                  <a:pt x="0" y="0"/>
                </a:moveTo>
                <a:lnTo>
                  <a:pt x="2791988" y="0"/>
                </a:lnTo>
                <a:lnTo>
                  <a:pt x="2791988" y="9018820"/>
                </a:lnTo>
                <a:lnTo>
                  <a:pt x="0" y="90188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99061"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502E92">
                <a:alpha val="100000"/>
              </a:srgbClr>
            </a:gs>
            <a:gs pos="100000">
              <a:srgbClr val="AF1C93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639477" y="0"/>
            <a:ext cx="22999390" cy="10287000"/>
          </a:xfrm>
          <a:custGeom>
            <a:avLst/>
            <a:gdLst/>
            <a:ahLst/>
            <a:cxnLst/>
            <a:rect l="l" t="t" r="r" b="b"/>
            <a:pathLst>
              <a:path w="22999390" h="10287000">
                <a:moveTo>
                  <a:pt x="0" y="0"/>
                </a:moveTo>
                <a:lnTo>
                  <a:pt x="22999390" y="0"/>
                </a:lnTo>
                <a:lnTo>
                  <a:pt x="2299939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7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1762598" y="3186389"/>
            <a:ext cx="3267626" cy="3136921"/>
          </a:xfrm>
          <a:custGeom>
            <a:avLst/>
            <a:gdLst/>
            <a:ahLst/>
            <a:cxnLst/>
            <a:rect l="l" t="t" r="r" b="b"/>
            <a:pathLst>
              <a:path w="3267626" h="3136921">
                <a:moveTo>
                  <a:pt x="0" y="0"/>
                </a:moveTo>
                <a:lnTo>
                  <a:pt x="3267626" y="0"/>
                </a:lnTo>
                <a:lnTo>
                  <a:pt x="3267626" y="3136921"/>
                </a:lnTo>
                <a:lnTo>
                  <a:pt x="0" y="313692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7096534" y="3186389"/>
            <a:ext cx="4098115" cy="3136921"/>
          </a:xfrm>
          <a:custGeom>
            <a:avLst/>
            <a:gdLst/>
            <a:ahLst/>
            <a:cxnLst/>
            <a:rect l="l" t="t" r="r" b="b"/>
            <a:pathLst>
              <a:path w="4098115" h="3136921">
                <a:moveTo>
                  <a:pt x="0" y="0"/>
                </a:moveTo>
                <a:lnTo>
                  <a:pt x="4098115" y="0"/>
                </a:lnTo>
                <a:lnTo>
                  <a:pt x="4098115" y="3136921"/>
                </a:lnTo>
                <a:lnTo>
                  <a:pt x="0" y="313692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>
            <a:off x="13073886" y="3186389"/>
            <a:ext cx="3632224" cy="3136921"/>
          </a:xfrm>
          <a:custGeom>
            <a:avLst/>
            <a:gdLst/>
            <a:ahLst/>
            <a:cxnLst/>
            <a:rect l="l" t="t" r="r" b="b"/>
            <a:pathLst>
              <a:path w="3632224" h="3136921">
                <a:moveTo>
                  <a:pt x="0" y="0"/>
                </a:moveTo>
                <a:lnTo>
                  <a:pt x="3632224" y="0"/>
                </a:lnTo>
                <a:lnTo>
                  <a:pt x="3632224" y="3136921"/>
                </a:lnTo>
                <a:lnTo>
                  <a:pt x="0" y="313692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TextBox 6"/>
          <p:cNvSpPr txBox="1"/>
          <p:nvPr/>
        </p:nvSpPr>
        <p:spPr>
          <a:xfrm>
            <a:off x="3398002" y="1085154"/>
            <a:ext cx="11491996" cy="986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88"/>
              </a:lnSpc>
              <a:spcBef>
                <a:spcPct val="0"/>
              </a:spcBef>
            </a:pPr>
            <a:r>
              <a:rPr lang="en-US" sz="5420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OBJECTIVE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69445" y="6763089"/>
            <a:ext cx="5653931" cy="1317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DEVELOP AN INTERACTIVE DASHBOARD FOR TRACKING SALES PERFORMANCE AND TRENDS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318626" y="6764150"/>
            <a:ext cx="5653931" cy="1317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ANALYZE CUSTOMER DEMOGRAPHICS TO INFORM TARGETED MARKETING STRATEGIES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064624" y="6763089"/>
            <a:ext cx="5653931" cy="1317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EVALUATE PRODUCT PERFORMANCE TO OPTIMIZE INVENTORY AND BOOST SALES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502E92">
                <a:alpha val="100000"/>
              </a:srgbClr>
            </a:gs>
            <a:gs pos="100000">
              <a:srgbClr val="AF1C93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20358" y="7077699"/>
            <a:ext cx="8474751" cy="2620623"/>
            <a:chOff x="0" y="0"/>
            <a:chExt cx="2531548" cy="78282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531548" cy="782823"/>
            </a:xfrm>
            <a:custGeom>
              <a:avLst/>
              <a:gdLst/>
              <a:ahLst/>
              <a:cxnLst/>
              <a:rect l="l" t="t" r="r" b="b"/>
              <a:pathLst>
                <a:path w="2531548" h="782823">
                  <a:moveTo>
                    <a:pt x="2407088" y="782823"/>
                  </a:moveTo>
                  <a:lnTo>
                    <a:pt x="124460" y="782823"/>
                  </a:lnTo>
                  <a:cubicBezTo>
                    <a:pt x="55880" y="782823"/>
                    <a:pt x="0" y="726943"/>
                    <a:pt x="0" y="65836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407088" y="0"/>
                  </a:lnTo>
                  <a:cubicBezTo>
                    <a:pt x="2475668" y="0"/>
                    <a:pt x="2531548" y="55880"/>
                    <a:pt x="2531548" y="124460"/>
                  </a:cubicBezTo>
                  <a:lnTo>
                    <a:pt x="2531548" y="658363"/>
                  </a:lnTo>
                  <a:cubicBezTo>
                    <a:pt x="2531548" y="726943"/>
                    <a:pt x="2475668" y="782823"/>
                    <a:pt x="2407088" y="782823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9292891" y="7077954"/>
            <a:ext cx="8474751" cy="2620623"/>
            <a:chOff x="0" y="0"/>
            <a:chExt cx="2531548" cy="78282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531548" cy="782823"/>
            </a:xfrm>
            <a:custGeom>
              <a:avLst/>
              <a:gdLst/>
              <a:ahLst/>
              <a:cxnLst/>
              <a:rect l="l" t="t" r="r" b="b"/>
              <a:pathLst>
                <a:path w="2531548" h="782823">
                  <a:moveTo>
                    <a:pt x="2407088" y="782823"/>
                  </a:moveTo>
                  <a:lnTo>
                    <a:pt x="124460" y="782823"/>
                  </a:lnTo>
                  <a:cubicBezTo>
                    <a:pt x="55880" y="782823"/>
                    <a:pt x="0" y="726943"/>
                    <a:pt x="0" y="65836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407088" y="0"/>
                  </a:lnTo>
                  <a:cubicBezTo>
                    <a:pt x="2475668" y="0"/>
                    <a:pt x="2531548" y="55880"/>
                    <a:pt x="2531548" y="124460"/>
                  </a:cubicBezTo>
                  <a:lnTo>
                    <a:pt x="2531548" y="658363"/>
                  </a:lnTo>
                  <a:cubicBezTo>
                    <a:pt x="2531548" y="726943"/>
                    <a:pt x="2475668" y="782823"/>
                    <a:pt x="2407088" y="782823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520358" y="4186537"/>
            <a:ext cx="8474751" cy="2620623"/>
            <a:chOff x="0" y="0"/>
            <a:chExt cx="2531548" cy="78282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531548" cy="782823"/>
            </a:xfrm>
            <a:custGeom>
              <a:avLst/>
              <a:gdLst/>
              <a:ahLst/>
              <a:cxnLst/>
              <a:rect l="l" t="t" r="r" b="b"/>
              <a:pathLst>
                <a:path w="2531548" h="782823">
                  <a:moveTo>
                    <a:pt x="2407088" y="782823"/>
                  </a:moveTo>
                  <a:lnTo>
                    <a:pt x="124460" y="782823"/>
                  </a:lnTo>
                  <a:cubicBezTo>
                    <a:pt x="55880" y="782823"/>
                    <a:pt x="0" y="726943"/>
                    <a:pt x="0" y="65836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407088" y="0"/>
                  </a:lnTo>
                  <a:cubicBezTo>
                    <a:pt x="2475668" y="0"/>
                    <a:pt x="2531548" y="55880"/>
                    <a:pt x="2531548" y="124460"/>
                  </a:cubicBezTo>
                  <a:lnTo>
                    <a:pt x="2531548" y="658363"/>
                  </a:lnTo>
                  <a:cubicBezTo>
                    <a:pt x="2531548" y="726943"/>
                    <a:pt x="2475668" y="782823"/>
                    <a:pt x="2407088" y="782823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292891" y="4186793"/>
            <a:ext cx="8474751" cy="2620623"/>
            <a:chOff x="0" y="0"/>
            <a:chExt cx="2531548" cy="78282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531548" cy="782823"/>
            </a:xfrm>
            <a:custGeom>
              <a:avLst/>
              <a:gdLst/>
              <a:ahLst/>
              <a:cxnLst/>
              <a:rect l="l" t="t" r="r" b="b"/>
              <a:pathLst>
                <a:path w="2531548" h="782823">
                  <a:moveTo>
                    <a:pt x="2407088" y="782823"/>
                  </a:moveTo>
                  <a:lnTo>
                    <a:pt x="124460" y="782823"/>
                  </a:lnTo>
                  <a:cubicBezTo>
                    <a:pt x="55880" y="782823"/>
                    <a:pt x="0" y="726943"/>
                    <a:pt x="0" y="65836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407088" y="0"/>
                  </a:lnTo>
                  <a:cubicBezTo>
                    <a:pt x="2475668" y="0"/>
                    <a:pt x="2531548" y="55880"/>
                    <a:pt x="2531548" y="124460"/>
                  </a:cubicBezTo>
                  <a:lnTo>
                    <a:pt x="2531548" y="658363"/>
                  </a:lnTo>
                  <a:cubicBezTo>
                    <a:pt x="2531548" y="726943"/>
                    <a:pt x="2475668" y="782823"/>
                    <a:pt x="2407088" y="782823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520358" y="1298959"/>
            <a:ext cx="8474751" cy="2620623"/>
            <a:chOff x="0" y="0"/>
            <a:chExt cx="2531548" cy="78282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531548" cy="782823"/>
            </a:xfrm>
            <a:custGeom>
              <a:avLst/>
              <a:gdLst/>
              <a:ahLst/>
              <a:cxnLst/>
              <a:rect l="l" t="t" r="r" b="b"/>
              <a:pathLst>
                <a:path w="2531548" h="782823">
                  <a:moveTo>
                    <a:pt x="2407088" y="782823"/>
                  </a:moveTo>
                  <a:lnTo>
                    <a:pt x="124460" y="782823"/>
                  </a:lnTo>
                  <a:cubicBezTo>
                    <a:pt x="55880" y="782823"/>
                    <a:pt x="0" y="726943"/>
                    <a:pt x="0" y="65836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407088" y="0"/>
                  </a:lnTo>
                  <a:cubicBezTo>
                    <a:pt x="2475668" y="0"/>
                    <a:pt x="2531548" y="55880"/>
                    <a:pt x="2531548" y="124460"/>
                  </a:cubicBezTo>
                  <a:lnTo>
                    <a:pt x="2531548" y="658363"/>
                  </a:lnTo>
                  <a:cubicBezTo>
                    <a:pt x="2531548" y="726943"/>
                    <a:pt x="2475668" y="782823"/>
                    <a:pt x="2407088" y="782823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2" name="Freeform 12"/>
          <p:cNvSpPr/>
          <p:nvPr/>
        </p:nvSpPr>
        <p:spPr>
          <a:xfrm>
            <a:off x="772239" y="1868191"/>
            <a:ext cx="1334961" cy="1482671"/>
          </a:xfrm>
          <a:custGeom>
            <a:avLst/>
            <a:gdLst/>
            <a:ahLst/>
            <a:cxnLst/>
            <a:rect l="l" t="t" r="r" b="b"/>
            <a:pathLst>
              <a:path w="1334961" h="1482671">
                <a:moveTo>
                  <a:pt x="0" y="0"/>
                </a:moveTo>
                <a:lnTo>
                  <a:pt x="1334961" y="0"/>
                </a:lnTo>
                <a:lnTo>
                  <a:pt x="1334961" y="1482670"/>
                </a:lnTo>
                <a:lnTo>
                  <a:pt x="0" y="14826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13" name="Group 13"/>
          <p:cNvGrpSpPr/>
          <p:nvPr/>
        </p:nvGrpSpPr>
        <p:grpSpPr>
          <a:xfrm>
            <a:off x="9292891" y="1299215"/>
            <a:ext cx="8474751" cy="2620623"/>
            <a:chOff x="0" y="0"/>
            <a:chExt cx="2531548" cy="782823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531548" cy="782823"/>
            </a:xfrm>
            <a:custGeom>
              <a:avLst/>
              <a:gdLst/>
              <a:ahLst/>
              <a:cxnLst/>
              <a:rect l="l" t="t" r="r" b="b"/>
              <a:pathLst>
                <a:path w="2531548" h="782823">
                  <a:moveTo>
                    <a:pt x="2407088" y="782823"/>
                  </a:moveTo>
                  <a:lnTo>
                    <a:pt x="124460" y="782823"/>
                  </a:lnTo>
                  <a:cubicBezTo>
                    <a:pt x="55880" y="782823"/>
                    <a:pt x="0" y="726943"/>
                    <a:pt x="0" y="65836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407088" y="0"/>
                  </a:lnTo>
                  <a:cubicBezTo>
                    <a:pt x="2475668" y="0"/>
                    <a:pt x="2531548" y="55880"/>
                    <a:pt x="2531548" y="124460"/>
                  </a:cubicBezTo>
                  <a:lnTo>
                    <a:pt x="2531548" y="658363"/>
                  </a:lnTo>
                  <a:cubicBezTo>
                    <a:pt x="2531548" y="726943"/>
                    <a:pt x="2475668" y="782823"/>
                    <a:pt x="2407088" y="782823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5" name="Freeform 15"/>
          <p:cNvSpPr/>
          <p:nvPr/>
        </p:nvSpPr>
        <p:spPr>
          <a:xfrm>
            <a:off x="772239" y="4755514"/>
            <a:ext cx="1334961" cy="1482671"/>
          </a:xfrm>
          <a:custGeom>
            <a:avLst/>
            <a:gdLst/>
            <a:ahLst/>
            <a:cxnLst/>
            <a:rect l="l" t="t" r="r" b="b"/>
            <a:pathLst>
              <a:path w="1334961" h="1482671">
                <a:moveTo>
                  <a:pt x="0" y="0"/>
                </a:moveTo>
                <a:lnTo>
                  <a:pt x="1334961" y="0"/>
                </a:lnTo>
                <a:lnTo>
                  <a:pt x="1334961" y="1482670"/>
                </a:lnTo>
                <a:lnTo>
                  <a:pt x="0" y="14826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6" name="Freeform 16"/>
          <p:cNvSpPr/>
          <p:nvPr/>
        </p:nvSpPr>
        <p:spPr>
          <a:xfrm>
            <a:off x="772239" y="7645360"/>
            <a:ext cx="1334961" cy="1482671"/>
          </a:xfrm>
          <a:custGeom>
            <a:avLst/>
            <a:gdLst/>
            <a:ahLst/>
            <a:cxnLst/>
            <a:rect l="l" t="t" r="r" b="b"/>
            <a:pathLst>
              <a:path w="1334961" h="1482671">
                <a:moveTo>
                  <a:pt x="0" y="0"/>
                </a:moveTo>
                <a:lnTo>
                  <a:pt x="1334961" y="0"/>
                </a:lnTo>
                <a:lnTo>
                  <a:pt x="1334961" y="1482671"/>
                </a:lnTo>
                <a:lnTo>
                  <a:pt x="0" y="14826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7" name="Freeform 17"/>
          <p:cNvSpPr/>
          <p:nvPr/>
        </p:nvSpPr>
        <p:spPr>
          <a:xfrm>
            <a:off x="9646595" y="1828311"/>
            <a:ext cx="1304750" cy="1482671"/>
          </a:xfrm>
          <a:custGeom>
            <a:avLst/>
            <a:gdLst/>
            <a:ahLst/>
            <a:cxnLst/>
            <a:rect l="l" t="t" r="r" b="b"/>
            <a:pathLst>
              <a:path w="1304750" h="1482671">
                <a:moveTo>
                  <a:pt x="0" y="0"/>
                </a:moveTo>
                <a:lnTo>
                  <a:pt x="1304750" y="0"/>
                </a:lnTo>
                <a:lnTo>
                  <a:pt x="1304750" y="1482671"/>
                </a:lnTo>
                <a:lnTo>
                  <a:pt x="0" y="14826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8" name="TextBox 18"/>
          <p:cNvSpPr txBox="1"/>
          <p:nvPr/>
        </p:nvSpPr>
        <p:spPr>
          <a:xfrm>
            <a:off x="2350030" y="1666295"/>
            <a:ext cx="6276316" cy="1857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00"/>
              </a:lnSpc>
              <a:spcBef>
                <a:spcPct val="0"/>
              </a:spcBef>
            </a:pPr>
            <a:r>
              <a:rPr lang="en-US" sz="3000" b="1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Easypay is the most popular payment method, contributing $26.879M and $17.199M respectively</a:t>
            </a:r>
          </a:p>
        </p:txBody>
      </p:sp>
      <p:sp>
        <p:nvSpPr>
          <p:cNvPr id="19" name="Freeform 19"/>
          <p:cNvSpPr/>
          <p:nvPr/>
        </p:nvSpPr>
        <p:spPr>
          <a:xfrm>
            <a:off x="9646595" y="4755514"/>
            <a:ext cx="1304750" cy="1482671"/>
          </a:xfrm>
          <a:custGeom>
            <a:avLst/>
            <a:gdLst/>
            <a:ahLst/>
            <a:cxnLst/>
            <a:rect l="l" t="t" r="r" b="b"/>
            <a:pathLst>
              <a:path w="1304750" h="1482671">
                <a:moveTo>
                  <a:pt x="0" y="0"/>
                </a:moveTo>
                <a:lnTo>
                  <a:pt x="1304750" y="0"/>
                </a:lnTo>
                <a:lnTo>
                  <a:pt x="1304750" y="1482670"/>
                </a:lnTo>
                <a:lnTo>
                  <a:pt x="0" y="14826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0" name="Freeform 20"/>
          <p:cNvSpPr/>
          <p:nvPr/>
        </p:nvSpPr>
        <p:spPr>
          <a:xfrm>
            <a:off x="9646595" y="7645360"/>
            <a:ext cx="1304750" cy="1482671"/>
          </a:xfrm>
          <a:custGeom>
            <a:avLst/>
            <a:gdLst/>
            <a:ahLst/>
            <a:cxnLst/>
            <a:rect l="l" t="t" r="r" b="b"/>
            <a:pathLst>
              <a:path w="1304750" h="1482671">
                <a:moveTo>
                  <a:pt x="0" y="0"/>
                </a:moveTo>
                <a:lnTo>
                  <a:pt x="1304750" y="0"/>
                </a:lnTo>
                <a:lnTo>
                  <a:pt x="1304750" y="1482671"/>
                </a:lnTo>
                <a:lnTo>
                  <a:pt x="0" y="14826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1" name="TextBox 21"/>
          <p:cNvSpPr txBox="1"/>
          <p:nvPr/>
        </p:nvSpPr>
        <p:spPr>
          <a:xfrm>
            <a:off x="2350030" y="4782474"/>
            <a:ext cx="6276316" cy="1400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00"/>
              </a:lnSpc>
              <a:spcBef>
                <a:spcPct val="0"/>
              </a:spcBef>
            </a:pPr>
            <a:r>
              <a:rPr lang="en-US" sz="3000" b="1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Cash on Delivery is still a significant option, totaling $16.754M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350030" y="7443721"/>
            <a:ext cx="6276316" cy="1857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00"/>
              </a:lnSpc>
              <a:spcBef>
                <a:spcPct val="0"/>
              </a:spcBef>
            </a:pPr>
            <a:r>
              <a:rPr lang="en-US" sz="3000" b="1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Low adoption of Cashatdoorstep and Apg, contributing less than $0.13M combined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1189470" y="1855271"/>
            <a:ext cx="6276316" cy="1400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00"/>
              </a:lnSpc>
              <a:spcBef>
                <a:spcPct val="0"/>
              </a:spcBef>
            </a:pPr>
            <a:r>
              <a:rPr lang="en-US" sz="3000" b="1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Promote Easypay with targeted discounts to boost its adoption further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1189470" y="4838009"/>
            <a:ext cx="6276316" cy="1400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00"/>
              </a:lnSpc>
              <a:spcBef>
                <a:spcPct val="0"/>
              </a:spcBef>
            </a:pPr>
            <a:r>
              <a:rPr lang="en-US" sz="3000" b="1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Enhance Cash on Delivery services to capture more hesitant buyers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1189470" y="7445291"/>
            <a:ext cx="6276316" cy="1857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00"/>
              </a:lnSpc>
              <a:spcBef>
                <a:spcPct val="0"/>
              </a:spcBef>
            </a:pPr>
            <a:r>
              <a:rPr lang="en-US" sz="3000" b="1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Introduce incentives for underperforming methods like Cashatdoorstep to increase usage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2379711" y="352880"/>
            <a:ext cx="4756044" cy="675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56"/>
              </a:lnSpc>
              <a:spcBef>
                <a:spcPct val="0"/>
              </a:spcBef>
            </a:pPr>
            <a:r>
              <a:rPr lang="en-US" sz="3754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INSIGHTS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0878324" y="356695"/>
            <a:ext cx="5303885" cy="675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56"/>
              </a:lnSpc>
              <a:spcBef>
                <a:spcPct val="0"/>
              </a:spcBef>
            </a:pPr>
            <a:r>
              <a:rPr lang="en-US" sz="3754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RECOMMENDATIONS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502E92">
                <a:alpha val="100000"/>
              </a:srgbClr>
            </a:gs>
            <a:gs pos="100000">
              <a:srgbClr val="AF1C93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81387" y="1840938"/>
            <a:ext cx="16525226" cy="6605124"/>
          </a:xfrm>
          <a:custGeom>
            <a:avLst/>
            <a:gdLst/>
            <a:ahLst/>
            <a:cxnLst/>
            <a:rect l="l" t="t" r="r" b="b"/>
            <a:pathLst>
              <a:path w="16525226" h="6605124">
                <a:moveTo>
                  <a:pt x="0" y="0"/>
                </a:moveTo>
                <a:lnTo>
                  <a:pt x="16525226" y="0"/>
                </a:lnTo>
                <a:lnTo>
                  <a:pt x="16525226" y="6605124"/>
                </a:lnTo>
                <a:lnTo>
                  <a:pt x="0" y="66051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502E92">
                <a:alpha val="100000"/>
              </a:srgbClr>
            </a:gs>
            <a:gs pos="100000">
              <a:srgbClr val="AF1C93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20358" y="7077699"/>
            <a:ext cx="8474751" cy="2620623"/>
            <a:chOff x="0" y="0"/>
            <a:chExt cx="2531548" cy="78282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531548" cy="782823"/>
            </a:xfrm>
            <a:custGeom>
              <a:avLst/>
              <a:gdLst/>
              <a:ahLst/>
              <a:cxnLst/>
              <a:rect l="l" t="t" r="r" b="b"/>
              <a:pathLst>
                <a:path w="2531548" h="782823">
                  <a:moveTo>
                    <a:pt x="2407088" y="782823"/>
                  </a:moveTo>
                  <a:lnTo>
                    <a:pt x="124460" y="782823"/>
                  </a:lnTo>
                  <a:cubicBezTo>
                    <a:pt x="55880" y="782823"/>
                    <a:pt x="0" y="726943"/>
                    <a:pt x="0" y="65836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407088" y="0"/>
                  </a:lnTo>
                  <a:cubicBezTo>
                    <a:pt x="2475668" y="0"/>
                    <a:pt x="2531548" y="55880"/>
                    <a:pt x="2531548" y="124460"/>
                  </a:cubicBezTo>
                  <a:lnTo>
                    <a:pt x="2531548" y="658363"/>
                  </a:lnTo>
                  <a:cubicBezTo>
                    <a:pt x="2531548" y="726943"/>
                    <a:pt x="2475668" y="782823"/>
                    <a:pt x="2407088" y="782823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9292891" y="7077954"/>
            <a:ext cx="8474751" cy="2620623"/>
            <a:chOff x="0" y="0"/>
            <a:chExt cx="2531548" cy="78282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531548" cy="782823"/>
            </a:xfrm>
            <a:custGeom>
              <a:avLst/>
              <a:gdLst/>
              <a:ahLst/>
              <a:cxnLst/>
              <a:rect l="l" t="t" r="r" b="b"/>
              <a:pathLst>
                <a:path w="2531548" h="782823">
                  <a:moveTo>
                    <a:pt x="2407088" y="782823"/>
                  </a:moveTo>
                  <a:lnTo>
                    <a:pt x="124460" y="782823"/>
                  </a:lnTo>
                  <a:cubicBezTo>
                    <a:pt x="55880" y="782823"/>
                    <a:pt x="0" y="726943"/>
                    <a:pt x="0" y="65836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407088" y="0"/>
                  </a:lnTo>
                  <a:cubicBezTo>
                    <a:pt x="2475668" y="0"/>
                    <a:pt x="2531548" y="55880"/>
                    <a:pt x="2531548" y="124460"/>
                  </a:cubicBezTo>
                  <a:lnTo>
                    <a:pt x="2531548" y="658363"/>
                  </a:lnTo>
                  <a:cubicBezTo>
                    <a:pt x="2531548" y="726943"/>
                    <a:pt x="2475668" y="782823"/>
                    <a:pt x="2407088" y="782823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520358" y="4186537"/>
            <a:ext cx="8474751" cy="2620623"/>
            <a:chOff x="0" y="0"/>
            <a:chExt cx="2531548" cy="78282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531548" cy="782823"/>
            </a:xfrm>
            <a:custGeom>
              <a:avLst/>
              <a:gdLst/>
              <a:ahLst/>
              <a:cxnLst/>
              <a:rect l="l" t="t" r="r" b="b"/>
              <a:pathLst>
                <a:path w="2531548" h="782823">
                  <a:moveTo>
                    <a:pt x="2407088" y="782823"/>
                  </a:moveTo>
                  <a:lnTo>
                    <a:pt x="124460" y="782823"/>
                  </a:lnTo>
                  <a:cubicBezTo>
                    <a:pt x="55880" y="782823"/>
                    <a:pt x="0" y="726943"/>
                    <a:pt x="0" y="65836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407088" y="0"/>
                  </a:lnTo>
                  <a:cubicBezTo>
                    <a:pt x="2475668" y="0"/>
                    <a:pt x="2531548" y="55880"/>
                    <a:pt x="2531548" y="124460"/>
                  </a:cubicBezTo>
                  <a:lnTo>
                    <a:pt x="2531548" y="658363"/>
                  </a:lnTo>
                  <a:cubicBezTo>
                    <a:pt x="2531548" y="726943"/>
                    <a:pt x="2475668" y="782823"/>
                    <a:pt x="2407088" y="782823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292891" y="4186793"/>
            <a:ext cx="8474751" cy="2620623"/>
            <a:chOff x="0" y="0"/>
            <a:chExt cx="2531548" cy="78282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531548" cy="782823"/>
            </a:xfrm>
            <a:custGeom>
              <a:avLst/>
              <a:gdLst/>
              <a:ahLst/>
              <a:cxnLst/>
              <a:rect l="l" t="t" r="r" b="b"/>
              <a:pathLst>
                <a:path w="2531548" h="782823">
                  <a:moveTo>
                    <a:pt x="2407088" y="782823"/>
                  </a:moveTo>
                  <a:lnTo>
                    <a:pt x="124460" y="782823"/>
                  </a:lnTo>
                  <a:cubicBezTo>
                    <a:pt x="55880" y="782823"/>
                    <a:pt x="0" y="726943"/>
                    <a:pt x="0" y="65836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407088" y="0"/>
                  </a:lnTo>
                  <a:cubicBezTo>
                    <a:pt x="2475668" y="0"/>
                    <a:pt x="2531548" y="55880"/>
                    <a:pt x="2531548" y="124460"/>
                  </a:cubicBezTo>
                  <a:lnTo>
                    <a:pt x="2531548" y="658363"/>
                  </a:lnTo>
                  <a:cubicBezTo>
                    <a:pt x="2531548" y="726943"/>
                    <a:pt x="2475668" y="782823"/>
                    <a:pt x="2407088" y="782823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520358" y="1298959"/>
            <a:ext cx="8474751" cy="2620623"/>
            <a:chOff x="0" y="0"/>
            <a:chExt cx="2531548" cy="78282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531548" cy="782823"/>
            </a:xfrm>
            <a:custGeom>
              <a:avLst/>
              <a:gdLst/>
              <a:ahLst/>
              <a:cxnLst/>
              <a:rect l="l" t="t" r="r" b="b"/>
              <a:pathLst>
                <a:path w="2531548" h="782823">
                  <a:moveTo>
                    <a:pt x="2407088" y="782823"/>
                  </a:moveTo>
                  <a:lnTo>
                    <a:pt x="124460" y="782823"/>
                  </a:lnTo>
                  <a:cubicBezTo>
                    <a:pt x="55880" y="782823"/>
                    <a:pt x="0" y="726943"/>
                    <a:pt x="0" y="65836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407088" y="0"/>
                  </a:lnTo>
                  <a:cubicBezTo>
                    <a:pt x="2475668" y="0"/>
                    <a:pt x="2531548" y="55880"/>
                    <a:pt x="2531548" y="124460"/>
                  </a:cubicBezTo>
                  <a:lnTo>
                    <a:pt x="2531548" y="658363"/>
                  </a:lnTo>
                  <a:cubicBezTo>
                    <a:pt x="2531548" y="726943"/>
                    <a:pt x="2475668" y="782823"/>
                    <a:pt x="2407088" y="782823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2" name="Freeform 12"/>
          <p:cNvSpPr/>
          <p:nvPr/>
        </p:nvSpPr>
        <p:spPr>
          <a:xfrm>
            <a:off x="772239" y="1868191"/>
            <a:ext cx="1334961" cy="1482671"/>
          </a:xfrm>
          <a:custGeom>
            <a:avLst/>
            <a:gdLst/>
            <a:ahLst/>
            <a:cxnLst/>
            <a:rect l="l" t="t" r="r" b="b"/>
            <a:pathLst>
              <a:path w="1334961" h="1482671">
                <a:moveTo>
                  <a:pt x="0" y="0"/>
                </a:moveTo>
                <a:lnTo>
                  <a:pt x="1334961" y="0"/>
                </a:lnTo>
                <a:lnTo>
                  <a:pt x="1334961" y="1482670"/>
                </a:lnTo>
                <a:lnTo>
                  <a:pt x="0" y="14826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13" name="Group 13"/>
          <p:cNvGrpSpPr/>
          <p:nvPr/>
        </p:nvGrpSpPr>
        <p:grpSpPr>
          <a:xfrm>
            <a:off x="9292891" y="1299215"/>
            <a:ext cx="8474751" cy="2620623"/>
            <a:chOff x="0" y="0"/>
            <a:chExt cx="2531548" cy="782823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531548" cy="782823"/>
            </a:xfrm>
            <a:custGeom>
              <a:avLst/>
              <a:gdLst/>
              <a:ahLst/>
              <a:cxnLst/>
              <a:rect l="l" t="t" r="r" b="b"/>
              <a:pathLst>
                <a:path w="2531548" h="782823">
                  <a:moveTo>
                    <a:pt x="2407088" y="782823"/>
                  </a:moveTo>
                  <a:lnTo>
                    <a:pt x="124460" y="782823"/>
                  </a:lnTo>
                  <a:cubicBezTo>
                    <a:pt x="55880" y="782823"/>
                    <a:pt x="0" y="726943"/>
                    <a:pt x="0" y="65836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407088" y="0"/>
                  </a:lnTo>
                  <a:cubicBezTo>
                    <a:pt x="2475668" y="0"/>
                    <a:pt x="2531548" y="55880"/>
                    <a:pt x="2531548" y="124460"/>
                  </a:cubicBezTo>
                  <a:lnTo>
                    <a:pt x="2531548" y="658363"/>
                  </a:lnTo>
                  <a:cubicBezTo>
                    <a:pt x="2531548" y="726943"/>
                    <a:pt x="2475668" y="782823"/>
                    <a:pt x="2407088" y="782823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5" name="Freeform 15"/>
          <p:cNvSpPr/>
          <p:nvPr/>
        </p:nvSpPr>
        <p:spPr>
          <a:xfrm>
            <a:off x="772239" y="4755514"/>
            <a:ext cx="1334961" cy="1482671"/>
          </a:xfrm>
          <a:custGeom>
            <a:avLst/>
            <a:gdLst/>
            <a:ahLst/>
            <a:cxnLst/>
            <a:rect l="l" t="t" r="r" b="b"/>
            <a:pathLst>
              <a:path w="1334961" h="1482671">
                <a:moveTo>
                  <a:pt x="0" y="0"/>
                </a:moveTo>
                <a:lnTo>
                  <a:pt x="1334961" y="0"/>
                </a:lnTo>
                <a:lnTo>
                  <a:pt x="1334961" y="1482670"/>
                </a:lnTo>
                <a:lnTo>
                  <a:pt x="0" y="14826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6" name="Freeform 16"/>
          <p:cNvSpPr/>
          <p:nvPr/>
        </p:nvSpPr>
        <p:spPr>
          <a:xfrm>
            <a:off x="772239" y="7645360"/>
            <a:ext cx="1334961" cy="1482671"/>
          </a:xfrm>
          <a:custGeom>
            <a:avLst/>
            <a:gdLst/>
            <a:ahLst/>
            <a:cxnLst/>
            <a:rect l="l" t="t" r="r" b="b"/>
            <a:pathLst>
              <a:path w="1334961" h="1482671">
                <a:moveTo>
                  <a:pt x="0" y="0"/>
                </a:moveTo>
                <a:lnTo>
                  <a:pt x="1334961" y="0"/>
                </a:lnTo>
                <a:lnTo>
                  <a:pt x="1334961" y="1482671"/>
                </a:lnTo>
                <a:lnTo>
                  <a:pt x="0" y="14826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7" name="Freeform 17"/>
          <p:cNvSpPr/>
          <p:nvPr/>
        </p:nvSpPr>
        <p:spPr>
          <a:xfrm>
            <a:off x="9646595" y="1828311"/>
            <a:ext cx="1304750" cy="1482671"/>
          </a:xfrm>
          <a:custGeom>
            <a:avLst/>
            <a:gdLst/>
            <a:ahLst/>
            <a:cxnLst/>
            <a:rect l="l" t="t" r="r" b="b"/>
            <a:pathLst>
              <a:path w="1304750" h="1482671">
                <a:moveTo>
                  <a:pt x="0" y="0"/>
                </a:moveTo>
                <a:lnTo>
                  <a:pt x="1304750" y="0"/>
                </a:lnTo>
                <a:lnTo>
                  <a:pt x="1304750" y="1482671"/>
                </a:lnTo>
                <a:lnTo>
                  <a:pt x="0" y="14826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8" name="TextBox 18"/>
          <p:cNvSpPr txBox="1"/>
          <p:nvPr/>
        </p:nvSpPr>
        <p:spPr>
          <a:xfrm>
            <a:off x="2379711" y="2083871"/>
            <a:ext cx="6276316" cy="942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00"/>
              </a:lnSpc>
              <a:spcBef>
                <a:spcPct val="0"/>
              </a:spcBef>
            </a:pPr>
            <a:r>
              <a:rPr lang="en-US" sz="3000" b="1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Highest customer count at age 50 (7,293) and 39 (6,376)</a:t>
            </a:r>
          </a:p>
        </p:txBody>
      </p:sp>
      <p:sp>
        <p:nvSpPr>
          <p:cNvPr id="19" name="Freeform 19"/>
          <p:cNvSpPr/>
          <p:nvPr/>
        </p:nvSpPr>
        <p:spPr>
          <a:xfrm>
            <a:off x="9646595" y="4755514"/>
            <a:ext cx="1304750" cy="1482671"/>
          </a:xfrm>
          <a:custGeom>
            <a:avLst/>
            <a:gdLst/>
            <a:ahLst/>
            <a:cxnLst/>
            <a:rect l="l" t="t" r="r" b="b"/>
            <a:pathLst>
              <a:path w="1304750" h="1482671">
                <a:moveTo>
                  <a:pt x="0" y="0"/>
                </a:moveTo>
                <a:lnTo>
                  <a:pt x="1304750" y="0"/>
                </a:lnTo>
                <a:lnTo>
                  <a:pt x="1304750" y="1482670"/>
                </a:lnTo>
                <a:lnTo>
                  <a:pt x="0" y="14826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0" name="Freeform 20"/>
          <p:cNvSpPr/>
          <p:nvPr/>
        </p:nvSpPr>
        <p:spPr>
          <a:xfrm>
            <a:off x="9646595" y="7645360"/>
            <a:ext cx="1304750" cy="1482671"/>
          </a:xfrm>
          <a:custGeom>
            <a:avLst/>
            <a:gdLst/>
            <a:ahLst/>
            <a:cxnLst/>
            <a:rect l="l" t="t" r="r" b="b"/>
            <a:pathLst>
              <a:path w="1304750" h="1482671">
                <a:moveTo>
                  <a:pt x="0" y="0"/>
                </a:moveTo>
                <a:lnTo>
                  <a:pt x="1304750" y="0"/>
                </a:lnTo>
                <a:lnTo>
                  <a:pt x="1304750" y="1482671"/>
                </a:lnTo>
                <a:lnTo>
                  <a:pt x="0" y="14826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1" name="TextBox 21"/>
          <p:cNvSpPr txBox="1"/>
          <p:nvPr/>
        </p:nvSpPr>
        <p:spPr>
          <a:xfrm>
            <a:off x="2379711" y="5012865"/>
            <a:ext cx="6276316" cy="942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00"/>
              </a:lnSpc>
              <a:spcBef>
                <a:spcPct val="0"/>
              </a:spcBef>
            </a:pPr>
            <a:r>
              <a:rPr lang="en-US" sz="3000" b="1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Significant drop in customer count after age 50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379711" y="7629525"/>
            <a:ext cx="6276316" cy="1400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00"/>
              </a:lnSpc>
              <a:spcBef>
                <a:spcPct val="0"/>
              </a:spcBef>
            </a:pPr>
            <a:r>
              <a:rPr lang="en-US" sz="3000" b="1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Balanced distribution across age groups 20-60, indicating diverse customer base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1189470" y="1855271"/>
            <a:ext cx="6276316" cy="1400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00"/>
              </a:lnSpc>
              <a:spcBef>
                <a:spcPct val="0"/>
              </a:spcBef>
            </a:pPr>
            <a:r>
              <a:rPr lang="en-US" sz="3000" b="1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Focus on targeted Marketing promotions on age groups 39-50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1189470" y="4782474"/>
            <a:ext cx="6276316" cy="1400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00"/>
              </a:lnSpc>
              <a:spcBef>
                <a:spcPct val="0"/>
              </a:spcBef>
            </a:pPr>
            <a:r>
              <a:rPr lang="en-US" sz="3000" b="1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Develop retention strategies and loyalty programs for customers above 50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1227570" y="7674191"/>
            <a:ext cx="6276316" cy="1400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00"/>
              </a:lnSpc>
              <a:spcBef>
                <a:spcPct val="0"/>
              </a:spcBef>
            </a:pPr>
            <a:r>
              <a:rPr lang="en-US" sz="3000" b="1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Offer age-specific products and discounts to enhance engagement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2379711" y="352880"/>
            <a:ext cx="4756044" cy="675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56"/>
              </a:lnSpc>
              <a:spcBef>
                <a:spcPct val="0"/>
              </a:spcBef>
            </a:pPr>
            <a:r>
              <a:rPr lang="en-US" sz="3754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INSIGHTS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0878324" y="356695"/>
            <a:ext cx="5303885" cy="675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56"/>
              </a:lnSpc>
              <a:spcBef>
                <a:spcPct val="0"/>
              </a:spcBef>
            </a:pPr>
            <a:r>
              <a:rPr lang="en-US" sz="3754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RECOMMENDATIONS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502E92">
                <a:alpha val="100000"/>
              </a:srgbClr>
            </a:gs>
            <a:gs pos="100000">
              <a:srgbClr val="AF1C93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95376" y="1123785"/>
            <a:ext cx="16897248" cy="8039431"/>
          </a:xfrm>
          <a:custGeom>
            <a:avLst/>
            <a:gdLst/>
            <a:ahLst/>
            <a:cxnLst/>
            <a:rect l="l" t="t" r="r" b="b"/>
            <a:pathLst>
              <a:path w="16897248" h="8039431">
                <a:moveTo>
                  <a:pt x="0" y="0"/>
                </a:moveTo>
                <a:lnTo>
                  <a:pt x="16897248" y="0"/>
                </a:lnTo>
                <a:lnTo>
                  <a:pt x="16897248" y="8039430"/>
                </a:lnTo>
                <a:lnTo>
                  <a:pt x="0" y="80394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15522"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502E92">
                <a:alpha val="100000"/>
              </a:srgbClr>
            </a:gs>
            <a:gs pos="100000">
              <a:srgbClr val="AF1C93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20358" y="7077699"/>
            <a:ext cx="8474751" cy="2620623"/>
            <a:chOff x="0" y="0"/>
            <a:chExt cx="2531548" cy="78282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531548" cy="782823"/>
            </a:xfrm>
            <a:custGeom>
              <a:avLst/>
              <a:gdLst/>
              <a:ahLst/>
              <a:cxnLst/>
              <a:rect l="l" t="t" r="r" b="b"/>
              <a:pathLst>
                <a:path w="2531548" h="782823">
                  <a:moveTo>
                    <a:pt x="2407088" y="782823"/>
                  </a:moveTo>
                  <a:lnTo>
                    <a:pt x="124460" y="782823"/>
                  </a:lnTo>
                  <a:cubicBezTo>
                    <a:pt x="55880" y="782823"/>
                    <a:pt x="0" y="726943"/>
                    <a:pt x="0" y="65836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407088" y="0"/>
                  </a:lnTo>
                  <a:cubicBezTo>
                    <a:pt x="2475668" y="0"/>
                    <a:pt x="2531548" y="55880"/>
                    <a:pt x="2531548" y="124460"/>
                  </a:cubicBezTo>
                  <a:lnTo>
                    <a:pt x="2531548" y="658363"/>
                  </a:lnTo>
                  <a:cubicBezTo>
                    <a:pt x="2531548" y="726943"/>
                    <a:pt x="2475668" y="782823"/>
                    <a:pt x="2407088" y="782823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9292891" y="7077954"/>
            <a:ext cx="8474751" cy="2620623"/>
            <a:chOff x="0" y="0"/>
            <a:chExt cx="2531548" cy="78282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531548" cy="782823"/>
            </a:xfrm>
            <a:custGeom>
              <a:avLst/>
              <a:gdLst/>
              <a:ahLst/>
              <a:cxnLst/>
              <a:rect l="l" t="t" r="r" b="b"/>
              <a:pathLst>
                <a:path w="2531548" h="782823">
                  <a:moveTo>
                    <a:pt x="2407088" y="782823"/>
                  </a:moveTo>
                  <a:lnTo>
                    <a:pt x="124460" y="782823"/>
                  </a:lnTo>
                  <a:cubicBezTo>
                    <a:pt x="55880" y="782823"/>
                    <a:pt x="0" y="726943"/>
                    <a:pt x="0" y="65836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407088" y="0"/>
                  </a:lnTo>
                  <a:cubicBezTo>
                    <a:pt x="2475668" y="0"/>
                    <a:pt x="2531548" y="55880"/>
                    <a:pt x="2531548" y="124460"/>
                  </a:cubicBezTo>
                  <a:lnTo>
                    <a:pt x="2531548" y="658363"/>
                  </a:lnTo>
                  <a:cubicBezTo>
                    <a:pt x="2531548" y="726943"/>
                    <a:pt x="2475668" y="782823"/>
                    <a:pt x="2407088" y="782823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520358" y="4186537"/>
            <a:ext cx="8474751" cy="2620623"/>
            <a:chOff x="0" y="0"/>
            <a:chExt cx="2531548" cy="78282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531548" cy="782823"/>
            </a:xfrm>
            <a:custGeom>
              <a:avLst/>
              <a:gdLst/>
              <a:ahLst/>
              <a:cxnLst/>
              <a:rect l="l" t="t" r="r" b="b"/>
              <a:pathLst>
                <a:path w="2531548" h="782823">
                  <a:moveTo>
                    <a:pt x="2407088" y="782823"/>
                  </a:moveTo>
                  <a:lnTo>
                    <a:pt x="124460" y="782823"/>
                  </a:lnTo>
                  <a:cubicBezTo>
                    <a:pt x="55880" y="782823"/>
                    <a:pt x="0" y="726943"/>
                    <a:pt x="0" y="65836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407088" y="0"/>
                  </a:lnTo>
                  <a:cubicBezTo>
                    <a:pt x="2475668" y="0"/>
                    <a:pt x="2531548" y="55880"/>
                    <a:pt x="2531548" y="124460"/>
                  </a:cubicBezTo>
                  <a:lnTo>
                    <a:pt x="2531548" y="658363"/>
                  </a:lnTo>
                  <a:cubicBezTo>
                    <a:pt x="2531548" y="726943"/>
                    <a:pt x="2475668" y="782823"/>
                    <a:pt x="2407088" y="782823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292891" y="4186793"/>
            <a:ext cx="8474751" cy="2620623"/>
            <a:chOff x="0" y="0"/>
            <a:chExt cx="2531548" cy="78282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531548" cy="782823"/>
            </a:xfrm>
            <a:custGeom>
              <a:avLst/>
              <a:gdLst/>
              <a:ahLst/>
              <a:cxnLst/>
              <a:rect l="l" t="t" r="r" b="b"/>
              <a:pathLst>
                <a:path w="2531548" h="782823">
                  <a:moveTo>
                    <a:pt x="2407088" y="782823"/>
                  </a:moveTo>
                  <a:lnTo>
                    <a:pt x="124460" y="782823"/>
                  </a:lnTo>
                  <a:cubicBezTo>
                    <a:pt x="55880" y="782823"/>
                    <a:pt x="0" y="726943"/>
                    <a:pt x="0" y="65836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407088" y="0"/>
                  </a:lnTo>
                  <a:cubicBezTo>
                    <a:pt x="2475668" y="0"/>
                    <a:pt x="2531548" y="55880"/>
                    <a:pt x="2531548" y="124460"/>
                  </a:cubicBezTo>
                  <a:lnTo>
                    <a:pt x="2531548" y="658363"/>
                  </a:lnTo>
                  <a:cubicBezTo>
                    <a:pt x="2531548" y="726943"/>
                    <a:pt x="2475668" y="782823"/>
                    <a:pt x="2407088" y="782823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520358" y="1298959"/>
            <a:ext cx="8474751" cy="2620623"/>
            <a:chOff x="0" y="0"/>
            <a:chExt cx="2531548" cy="78282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531548" cy="782823"/>
            </a:xfrm>
            <a:custGeom>
              <a:avLst/>
              <a:gdLst/>
              <a:ahLst/>
              <a:cxnLst/>
              <a:rect l="l" t="t" r="r" b="b"/>
              <a:pathLst>
                <a:path w="2531548" h="782823">
                  <a:moveTo>
                    <a:pt x="2407088" y="782823"/>
                  </a:moveTo>
                  <a:lnTo>
                    <a:pt x="124460" y="782823"/>
                  </a:lnTo>
                  <a:cubicBezTo>
                    <a:pt x="55880" y="782823"/>
                    <a:pt x="0" y="726943"/>
                    <a:pt x="0" y="65836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407088" y="0"/>
                  </a:lnTo>
                  <a:cubicBezTo>
                    <a:pt x="2475668" y="0"/>
                    <a:pt x="2531548" y="55880"/>
                    <a:pt x="2531548" y="124460"/>
                  </a:cubicBezTo>
                  <a:lnTo>
                    <a:pt x="2531548" y="658363"/>
                  </a:lnTo>
                  <a:cubicBezTo>
                    <a:pt x="2531548" y="726943"/>
                    <a:pt x="2475668" y="782823"/>
                    <a:pt x="2407088" y="782823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2" name="Freeform 12"/>
          <p:cNvSpPr/>
          <p:nvPr/>
        </p:nvSpPr>
        <p:spPr>
          <a:xfrm>
            <a:off x="772239" y="1868191"/>
            <a:ext cx="1334961" cy="1482671"/>
          </a:xfrm>
          <a:custGeom>
            <a:avLst/>
            <a:gdLst/>
            <a:ahLst/>
            <a:cxnLst/>
            <a:rect l="l" t="t" r="r" b="b"/>
            <a:pathLst>
              <a:path w="1334961" h="1482671">
                <a:moveTo>
                  <a:pt x="0" y="0"/>
                </a:moveTo>
                <a:lnTo>
                  <a:pt x="1334961" y="0"/>
                </a:lnTo>
                <a:lnTo>
                  <a:pt x="1334961" y="1482670"/>
                </a:lnTo>
                <a:lnTo>
                  <a:pt x="0" y="14826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13" name="Group 13"/>
          <p:cNvGrpSpPr/>
          <p:nvPr/>
        </p:nvGrpSpPr>
        <p:grpSpPr>
          <a:xfrm>
            <a:off x="9292891" y="1299215"/>
            <a:ext cx="8474751" cy="2620623"/>
            <a:chOff x="0" y="0"/>
            <a:chExt cx="2531548" cy="782823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531548" cy="782823"/>
            </a:xfrm>
            <a:custGeom>
              <a:avLst/>
              <a:gdLst/>
              <a:ahLst/>
              <a:cxnLst/>
              <a:rect l="l" t="t" r="r" b="b"/>
              <a:pathLst>
                <a:path w="2531548" h="782823">
                  <a:moveTo>
                    <a:pt x="2407088" y="782823"/>
                  </a:moveTo>
                  <a:lnTo>
                    <a:pt x="124460" y="782823"/>
                  </a:lnTo>
                  <a:cubicBezTo>
                    <a:pt x="55880" y="782823"/>
                    <a:pt x="0" y="726943"/>
                    <a:pt x="0" y="65836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407088" y="0"/>
                  </a:lnTo>
                  <a:cubicBezTo>
                    <a:pt x="2475668" y="0"/>
                    <a:pt x="2531548" y="55880"/>
                    <a:pt x="2531548" y="124460"/>
                  </a:cubicBezTo>
                  <a:lnTo>
                    <a:pt x="2531548" y="658363"/>
                  </a:lnTo>
                  <a:cubicBezTo>
                    <a:pt x="2531548" y="726943"/>
                    <a:pt x="2475668" y="782823"/>
                    <a:pt x="2407088" y="782823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5" name="Freeform 15"/>
          <p:cNvSpPr/>
          <p:nvPr/>
        </p:nvSpPr>
        <p:spPr>
          <a:xfrm>
            <a:off x="772239" y="4755514"/>
            <a:ext cx="1334961" cy="1482671"/>
          </a:xfrm>
          <a:custGeom>
            <a:avLst/>
            <a:gdLst/>
            <a:ahLst/>
            <a:cxnLst/>
            <a:rect l="l" t="t" r="r" b="b"/>
            <a:pathLst>
              <a:path w="1334961" h="1482671">
                <a:moveTo>
                  <a:pt x="0" y="0"/>
                </a:moveTo>
                <a:lnTo>
                  <a:pt x="1334961" y="0"/>
                </a:lnTo>
                <a:lnTo>
                  <a:pt x="1334961" y="1482670"/>
                </a:lnTo>
                <a:lnTo>
                  <a:pt x="0" y="14826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6" name="Freeform 16"/>
          <p:cNvSpPr/>
          <p:nvPr/>
        </p:nvSpPr>
        <p:spPr>
          <a:xfrm>
            <a:off x="772239" y="7645360"/>
            <a:ext cx="1334961" cy="1482671"/>
          </a:xfrm>
          <a:custGeom>
            <a:avLst/>
            <a:gdLst/>
            <a:ahLst/>
            <a:cxnLst/>
            <a:rect l="l" t="t" r="r" b="b"/>
            <a:pathLst>
              <a:path w="1334961" h="1482671">
                <a:moveTo>
                  <a:pt x="0" y="0"/>
                </a:moveTo>
                <a:lnTo>
                  <a:pt x="1334961" y="0"/>
                </a:lnTo>
                <a:lnTo>
                  <a:pt x="1334961" y="1482671"/>
                </a:lnTo>
                <a:lnTo>
                  <a:pt x="0" y="14826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7" name="Freeform 17"/>
          <p:cNvSpPr/>
          <p:nvPr/>
        </p:nvSpPr>
        <p:spPr>
          <a:xfrm>
            <a:off x="9646595" y="1828311"/>
            <a:ext cx="1304750" cy="1482671"/>
          </a:xfrm>
          <a:custGeom>
            <a:avLst/>
            <a:gdLst/>
            <a:ahLst/>
            <a:cxnLst/>
            <a:rect l="l" t="t" r="r" b="b"/>
            <a:pathLst>
              <a:path w="1304750" h="1482671">
                <a:moveTo>
                  <a:pt x="0" y="0"/>
                </a:moveTo>
                <a:lnTo>
                  <a:pt x="1304750" y="0"/>
                </a:lnTo>
                <a:lnTo>
                  <a:pt x="1304750" y="1482671"/>
                </a:lnTo>
                <a:lnTo>
                  <a:pt x="0" y="14826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8" name="TextBox 18"/>
          <p:cNvSpPr txBox="1"/>
          <p:nvPr/>
        </p:nvSpPr>
        <p:spPr>
          <a:xfrm>
            <a:off x="2379711" y="2123751"/>
            <a:ext cx="6276316" cy="942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00"/>
              </a:lnSpc>
              <a:spcBef>
                <a:spcPct val="0"/>
              </a:spcBef>
            </a:pPr>
            <a:r>
              <a:rPr lang="en-US" sz="3000" b="1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Significant revenue is lost to refunds and cancellations.</a:t>
            </a:r>
          </a:p>
        </p:txBody>
      </p:sp>
      <p:sp>
        <p:nvSpPr>
          <p:cNvPr id="19" name="Freeform 19"/>
          <p:cNvSpPr/>
          <p:nvPr/>
        </p:nvSpPr>
        <p:spPr>
          <a:xfrm>
            <a:off x="9646595" y="4755514"/>
            <a:ext cx="1304750" cy="1482671"/>
          </a:xfrm>
          <a:custGeom>
            <a:avLst/>
            <a:gdLst/>
            <a:ahLst/>
            <a:cxnLst/>
            <a:rect l="l" t="t" r="r" b="b"/>
            <a:pathLst>
              <a:path w="1304750" h="1482671">
                <a:moveTo>
                  <a:pt x="0" y="0"/>
                </a:moveTo>
                <a:lnTo>
                  <a:pt x="1304750" y="0"/>
                </a:lnTo>
                <a:lnTo>
                  <a:pt x="1304750" y="1482670"/>
                </a:lnTo>
                <a:lnTo>
                  <a:pt x="0" y="14826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0" name="Freeform 20"/>
          <p:cNvSpPr/>
          <p:nvPr/>
        </p:nvSpPr>
        <p:spPr>
          <a:xfrm>
            <a:off x="9646595" y="7645360"/>
            <a:ext cx="1304750" cy="1482671"/>
          </a:xfrm>
          <a:custGeom>
            <a:avLst/>
            <a:gdLst/>
            <a:ahLst/>
            <a:cxnLst/>
            <a:rect l="l" t="t" r="r" b="b"/>
            <a:pathLst>
              <a:path w="1304750" h="1482671">
                <a:moveTo>
                  <a:pt x="0" y="0"/>
                </a:moveTo>
                <a:lnTo>
                  <a:pt x="1304750" y="0"/>
                </a:lnTo>
                <a:lnTo>
                  <a:pt x="1304750" y="1482671"/>
                </a:lnTo>
                <a:lnTo>
                  <a:pt x="0" y="14826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1" name="TextBox 21"/>
          <p:cNvSpPr txBox="1"/>
          <p:nvPr/>
        </p:nvSpPr>
        <p:spPr>
          <a:xfrm>
            <a:off x="2350030" y="5011074"/>
            <a:ext cx="6276316" cy="942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00"/>
              </a:lnSpc>
              <a:spcBef>
                <a:spcPct val="0"/>
              </a:spcBef>
            </a:pPr>
            <a:r>
              <a:rPr lang="en-US" sz="3000" b="1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Completed orders generate the highest revenue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350030" y="7900921"/>
            <a:ext cx="6276316" cy="942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00"/>
              </a:lnSpc>
              <a:spcBef>
                <a:spcPct val="0"/>
              </a:spcBef>
            </a:pPr>
            <a:r>
              <a:rPr lang="en-US" sz="3000" b="1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Pending and hold orders impact revenue negatively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1189470" y="1855271"/>
            <a:ext cx="6276316" cy="1400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00"/>
              </a:lnSpc>
              <a:spcBef>
                <a:spcPct val="0"/>
              </a:spcBef>
            </a:pPr>
            <a:r>
              <a:rPr lang="en-US" sz="3000" b="1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Implement stricter policies or improve order verification to reduce cancellations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1189470" y="4782474"/>
            <a:ext cx="6276316" cy="1400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00"/>
              </a:lnSpc>
              <a:spcBef>
                <a:spcPct val="0"/>
              </a:spcBef>
            </a:pPr>
            <a:r>
              <a:rPr lang="en-US" sz="3000" b="1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Speed up processing and pending order statuses to improve order fullfillment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1189470" y="7674191"/>
            <a:ext cx="6276316" cy="1400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00"/>
              </a:lnSpc>
              <a:spcBef>
                <a:spcPct val="0"/>
              </a:spcBef>
            </a:pPr>
            <a:r>
              <a:rPr lang="en-US" sz="3000" b="1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Address refund reasons to minimize refunds and improve customer satisfaction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2379711" y="352880"/>
            <a:ext cx="4756044" cy="675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56"/>
              </a:lnSpc>
              <a:spcBef>
                <a:spcPct val="0"/>
              </a:spcBef>
            </a:pPr>
            <a:r>
              <a:rPr lang="en-US" sz="3754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INSIGHTS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0878324" y="356695"/>
            <a:ext cx="5303885" cy="675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56"/>
              </a:lnSpc>
              <a:spcBef>
                <a:spcPct val="0"/>
              </a:spcBef>
            </a:pPr>
            <a:r>
              <a:rPr lang="en-US" sz="3754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RECOMMENDATIONS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502E92">
                <a:alpha val="100000"/>
              </a:srgbClr>
            </a:gs>
            <a:gs pos="100000">
              <a:srgbClr val="AF1C93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16052" y="1774854"/>
            <a:ext cx="16855896" cy="6737293"/>
          </a:xfrm>
          <a:custGeom>
            <a:avLst/>
            <a:gdLst/>
            <a:ahLst/>
            <a:cxnLst/>
            <a:rect l="l" t="t" r="r" b="b"/>
            <a:pathLst>
              <a:path w="16855896" h="6737293">
                <a:moveTo>
                  <a:pt x="0" y="0"/>
                </a:moveTo>
                <a:lnTo>
                  <a:pt x="16855896" y="0"/>
                </a:lnTo>
                <a:lnTo>
                  <a:pt x="16855896" y="6737292"/>
                </a:lnTo>
                <a:lnTo>
                  <a:pt x="0" y="67372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502E92">
                <a:alpha val="100000"/>
              </a:srgbClr>
            </a:gs>
            <a:gs pos="100000">
              <a:srgbClr val="AF1C93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20358" y="7077699"/>
            <a:ext cx="8474751" cy="2620623"/>
            <a:chOff x="0" y="0"/>
            <a:chExt cx="2531548" cy="78282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531548" cy="782823"/>
            </a:xfrm>
            <a:custGeom>
              <a:avLst/>
              <a:gdLst/>
              <a:ahLst/>
              <a:cxnLst/>
              <a:rect l="l" t="t" r="r" b="b"/>
              <a:pathLst>
                <a:path w="2531548" h="782823">
                  <a:moveTo>
                    <a:pt x="2407088" y="782823"/>
                  </a:moveTo>
                  <a:lnTo>
                    <a:pt x="124460" y="782823"/>
                  </a:lnTo>
                  <a:cubicBezTo>
                    <a:pt x="55880" y="782823"/>
                    <a:pt x="0" y="726943"/>
                    <a:pt x="0" y="65836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407088" y="0"/>
                  </a:lnTo>
                  <a:cubicBezTo>
                    <a:pt x="2475668" y="0"/>
                    <a:pt x="2531548" y="55880"/>
                    <a:pt x="2531548" y="124460"/>
                  </a:cubicBezTo>
                  <a:lnTo>
                    <a:pt x="2531548" y="658363"/>
                  </a:lnTo>
                  <a:cubicBezTo>
                    <a:pt x="2531548" y="726943"/>
                    <a:pt x="2475668" y="782823"/>
                    <a:pt x="2407088" y="782823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9292891" y="7077954"/>
            <a:ext cx="8474751" cy="2620623"/>
            <a:chOff x="0" y="0"/>
            <a:chExt cx="2531548" cy="78282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531548" cy="782823"/>
            </a:xfrm>
            <a:custGeom>
              <a:avLst/>
              <a:gdLst/>
              <a:ahLst/>
              <a:cxnLst/>
              <a:rect l="l" t="t" r="r" b="b"/>
              <a:pathLst>
                <a:path w="2531548" h="782823">
                  <a:moveTo>
                    <a:pt x="2407088" y="782823"/>
                  </a:moveTo>
                  <a:lnTo>
                    <a:pt x="124460" y="782823"/>
                  </a:lnTo>
                  <a:cubicBezTo>
                    <a:pt x="55880" y="782823"/>
                    <a:pt x="0" y="726943"/>
                    <a:pt x="0" y="65836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407088" y="0"/>
                  </a:lnTo>
                  <a:cubicBezTo>
                    <a:pt x="2475668" y="0"/>
                    <a:pt x="2531548" y="55880"/>
                    <a:pt x="2531548" y="124460"/>
                  </a:cubicBezTo>
                  <a:lnTo>
                    <a:pt x="2531548" y="658363"/>
                  </a:lnTo>
                  <a:cubicBezTo>
                    <a:pt x="2531548" y="726943"/>
                    <a:pt x="2475668" y="782823"/>
                    <a:pt x="2407088" y="782823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520358" y="4186537"/>
            <a:ext cx="8474751" cy="2620623"/>
            <a:chOff x="0" y="0"/>
            <a:chExt cx="2531548" cy="78282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531548" cy="782823"/>
            </a:xfrm>
            <a:custGeom>
              <a:avLst/>
              <a:gdLst/>
              <a:ahLst/>
              <a:cxnLst/>
              <a:rect l="l" t="t" r="r" b="b"/>
              <a:pathLst>
                <a:path w="2531548" h="782823">
                  <a:moveTo>
                    <a:pt x="2407088" y="782823"/>
                  </a:moveTo>
                  <a:lnTo>
                    <a:pt x="124460" y="782823"/>
                  </a:lnTo>
                  <a:cubicBezTo>
                    <a:pt x="55880" y="782823"/>
                    <a:pt x="0" y="726943"/>
                    <a:pt x="0" y="65836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407088" y="0"/>
                  </a:lnTo>
                  <a:cubicBezTo>
                    <a:pt x="2475668" y="0"/>
                    <a:pt x="2531548" y="55880"/>
                    <a:pt x="2531548" y="124460"/>
                  </a:cubicBezTo>
                  <a:lnTo>
                    <a:pt x="2531548" y="658363"/>
                  </a:lnTo>
                  <a:cubicBezTo>
                    <a:pt x="2531548" y="726943"/>
                    <a:pt x="2475668" y="782823"/>
                    <a:pt x="2407088" y="782823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292891" y="4186793"/>
            <a:ext cx="8474751" cy="2620623"/>
            <a:chOff x="0" y="0"/>
            <a:chExt cx="2531548" cy="78282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531548" cy="782823"/>
            </a:xfrm>
            <a:custGeom>
              <a:avLst/>
              <a:gdLst/>
              <a:ahLst/>
              <a:cxnLst/>
              <a:rect l="l" t="t" r="r" b="b"/>
              <a:pathLst>
                <a:path w="2531548" h="782823">
                  <a:moveTo>
                    <a:pt x="2407088" y="782823"/>
                  </a:moveTo>
                  <a:lnTo>
                    <a:pt x="124460" y="782823"/>
                  </a:lnTo>
                  <a:cubicBezTo>
                    <a:pt x="55880" y="782823"/>
                    <a:pt x="0" y="726943"/>
                    <a:pt x="0" y="65836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407088" y="0"/>
                  </a:lnTo>
                  <a:cubicBezTo>
                    <a:pt x="2475668" y="0"/>
                    <a:pt x="2531548" y="55880"/>
                    <a:pt x="2531548" y="124460"/>
                  </a:cubicBezTo>
                  <a:lnTo>
                    <a:pt x="2531548" y="658363"/>
                  </a:lnTo>
                  <a:cubicBezTo>
                    <a:pt x="2531548" y="726943"/>
                    <a:pt x="2475668" y="782823"/>
                    <a:pt x="2407088" y="782823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520358" y="1298959"/>
            <a:ext cx="8474751" cy="2620623"/>
            <a:chOff x="0" y="0"/>
            <a:chExt cx="2531548" cy="78282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531548" cy="782823"/>
            </a:xfrm>
            <a:custGeom>
              <a:avLst/>
              <a:gdLst/>
              <a:ahLst/>
              <a:cxnLst/>
              <a:rect l="l" t="t" r="r" b="b"/>
              <a:pathLst>
                <a:path w="2531548" h="782823">
                  <a:moveTo>
                    <a:pt x="2407088" y="782823"/>
                  </a:moveTo>
                  <a:lnTo>
                    <a:pt x="124460" y="782823"/>
                  </a:lnTo>
                  <a:cubicBezTo>
                    <a:pt x="55880" y="782823"/>
                    <a:pt x="0" y="726943"/>
                    <a:pt x="0" y="65836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407088" y="0"/>
                  </a:lnTo>
                  <a:cubicBezTo>
                    <a:pt x="2475668" y="0"/>
                    <a:pt x="2531548" y="55880"/>
                    <a:pt x="2531548" y="124460"/>
                  </a:cubicBezTo>
                  <a:lnTo>
                    <a:pt x="2531548" y="658363"/>
                  </a:lnTo>
                  <a:cubicBezTo>
                    <a:pt x="2531548" y="726943"/>
                    <a:pt x="2475668" y="782823"/>
                    <a:pt x="2407088" y="782823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2" name="Freeform 12"/>
          <p:cNvSpPr/>
          <p:nvPr/>
        </p:nvSpPr>
        <p:spPr>
          <a:xfrm>
            <a:off x="772239" y="1868191"/>
            <a:ext cx="1334961" cy="1482671"/>
          </a:xfrm>
          <a:custGeom>
            <a:avLst/>
            <a:gdLst/>
            <a:ahLst/>
            <a:cxnLst/>
            <a:rect l="l" t="t" r="r" b="b"/>
            <a:pathLst>
              <a:path w="1334961" h="1482671">
                <a:moveTo>
                  <a:pt x="0" y="0"/>
                </a:moveTo>
                <a:lnTo>
                  <a:pt x="1334961" y="0"/>
                </a:lnTo>
                <a:lnTo>
                  <a:pt x="1334961" y="1482670"/>
                </a:lnTo>
                <a:lnTo>
                  <a:pt x="0" y="14826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13" name="Group 13"/>
          <p:cNvGrpSpPr/>
          <p:nvPr/>
        </p:nvGrpSpPr>
        <p:grpSpPr>
          <a:xfrm>
            <a:off x="9292891" y="1299215"/>
            <a:ext cx="8474751" cy="2620623"/>
            <a:chOff x="0" y="0"/>
            <a:chExt cx="2531548" cy="782823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531548" cy="782823"/>
            </a:xfrm>
            <a:custGeom>
              <a:avLst/>
              <a:gdLst/>
              <a:ahLst/>
              <a:cxnLst/>
              <a:rect l="l" t="t" r="r" b="b"/>
              <a:pathLst>
                <a:path w="2531548" h="782823">
                  <a:moveTo>
                    <a:pt x="2407088" y="782823"/>
                  </a:moveTo>
                  <a:lnTo>
                    <a:pt x="124460" y="782823"/>
                  </a:lnTo>
                  <a:cubicBezTo>
                    <a:pt x="55880" y="782823"/>
                    <a:pt x="0" y="726943"/>
                    <a:pt x="0" y="65836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407088" y="0"/>
                  </a:lnTo>
                  <a:cubicBezTo>
                    <a:pt x="2475668" y="0"/>
                    <a:pt x="2531548" y="55880"/>
                    <a:pt x="2531548" y="124460"/>
                  </a:cubicBezTo>
                  <a:lnTo>
                    <a:pt x="2531548" y="658363"/>
                  </a:lnTo>
                  <a:cubicBezTo>
                    <a:pt x="2531548" y="726943"/>
                    <a:pt x="2475668" y="782823"/>
                    <a:pt x="2407088" y="782823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5" name="Freeform 15"/>
          <p:cNvSpPr/>
          <p:nvPr/>
        </p:nvSpPr>
        <p:spPr>
          <a:xfrm>
            <a:off x="772239" y="4755514"/>
            <a:ext cx="1334961" cy="1482671"/>
          </a:xfrm>
          <a:custGeom>
            <a:avLst/>
            <a:gdLst/>
            <a:ahLst/>
            <a:cxnLst/>
            <a:rect l="l" t="t" r="r" b="b"/>
            <a:pathLst>
              <a:path w="1334961" h="1482671">
                <a:moveTo>
                  <a:pt x="0" y="0"/>
                </a:moveTo>
                <a:lnTo>
                  <a:pt x="1334961" y="0"/>
                </a:lnTo>
                <a:lnTo>
                  <a:pt x="1334961" y="1482670"/>
                </a:lnTo>
                <a:lnTo>
                  <a:pt x="0" y="14826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6" name="Freeform 16"/>
          <p:cNvSpPr/>
          <p:nvPr/>
        </p:nvSpPr>
        <p:spPr>
          <a:xfrm>
            <a:off x="772239" y="7645360"/>
            <a:ext cx="1334961" cy="1482671"/>
          </a:xfrm>
          <a:custGeom>
            <a:avLst/>
            <a:gdLst/>
            <a:ahLst/>
            <a:cxnLst/>
            <a:rect l="l" t="t" r="r" b="b"/>
            <a:pathLst>
              <a:path w="1334961" h="1482671">
                <a:moveTo>
                  <a:pt x="0" y="0"/>
                </a:moveTo>
                <a:lnTo>
                  <a:pt x="1334961" y="0"/>
                </a:lnTo>
                <a:lnTo>
                  <a:pt x="1334961" y="1482671"/>
                </a:lnTo>
                <a:lnTo>
                  <a:pt x="0" y="14826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7" name="Freeform 17"/>
          <p:cNvSpPr/>
          <p:nvPr/>
        </p:nvSpPr>
        <p:spPr>
          <a:xfrm>
            <a:off x="9646595" y="1828311"/>
            <a:ext cx="1304750" cy="1482671"/>
          </a:xfrm>
          <a:custGeom>
            <a:avLst/>
            <a:gdLst/>
            <a:ahLst/>
            <a:cxnLst/>
            <a:rect l="l" t="t" r="r" b="b"/>
            <a:pathLst>
              <a:path w="1304750" h="1482671">
                <a:moveTo>
                  <a:pt x="0" y="0"/>
                </a:moveTo>
                <a:lnTo>
                  <a:pt x="1304750" y="0"/>
                </a:lnTo>
                <a:lnTo>
                  <a:pt x="1304750" y="1482671"/>
                </a:lnTo>
                <a:lnTo>
                  <a:pt x="0" y="14826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8" name="TextBox 18"/>
          <p:cNvSpPr txBox="1"/>
          <p:nvPr/>
        </p:nvSpPr>
        <p:spPr>
          <a:xfrm>
            <a:off x="2350030" y="1891012"/>
            <a:ext cx="6276316" cy="1400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00"/>
              </a:lnSpc>
              <a:spcBef>
                <a:spcPct val="0"/>
              </a:spcBef>
            </a:pPr>
            <a:r>
              <a:rPr lang="en-US" sz="3000" b="1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Mobiles &amp; Tablets have highest total sales, which is a significant revenue contributor</a:t>
            </a:r>
          </a:p>
        </p:txBody>
      </p:sp>
      <p:sp>
        <p:nvSpPr>
          <p:cNvPr id="19" name="Freeform 19"/>
          <p:cNvSpPr/>
          <p:nvPr/>
        </p:nvSpPr>
        <p:spPr>
          <a:xfrm>
            <a:off x="9646595" y="4755514"/>
            <a:ext cx="1304750" cy="1482671"/>
          </a:xfrm>
          <a:custGeom>
            <a:avLst/>
            <a:gdLst/>
            <a:ahLst/>
            <a:cxnLst/>
            <a:rect l="l" t="t" r="r" b="b"/>
            <a:pathLst>
              <a:path w="1304750" h="1482671">
                <a:moveTo>
                  <a:pt x="0" y="0"/>
                </a:moveTo>
                <a:lnTo>
                  <a:pt x="1304750" y="0"/>
                </a:lnTo>
                <a:lnTo>
                  <a:pt x="1304750" y="1482670"/>
                </a:lnTo>
                <a:lnTo>
                  <a:pt x="0" y="14826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0" name="Freeform 20"/>
          <p:cNvSpPr/>
          <p:nvPr/>
        </p:nvSpPr>
        <p:spPr>
          <a:xfrm>
            <a:off x="9646595" y="7645360"/>
            <a:ext cx="1304750" cy="1482671"/>
          </a:xfrm>
          <a:custGeom>
            <a:avLst/>
            <a:gdLst/>
            <a:ahLst/>
            <a:cxnLst/>
            <a:rect l="l" t="t" r="r" b="b"/>
            <a:pathLst>
              <a:path w="1304750" h="1482671">
                <a:moveTo>
                  <a:pt x="0" y="0"/>
                </a:moveTo>
                <a:lnTo>
                  <a:pt x="1304750" y="0"/>
                </a:lnTo>
                <a:lnTo>
                  <a:pt x="1304750" y="1482671"/>
                </a:lnTo>
                <a:lnTo>
                  <a:pt x="0" y="14826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1" name="TextBox 21"/>
          <p:cNvSpPr txBox="1"/>
          <p:nvPr/>
        </p:nvSpPr>
        <p:spPr>
          <a:xfrm>
            <a:off x="2379711" y="4782474"/>
            <a:ext cx="6276316" cy="1400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00"/>
              </a:lnSpc>
              <a:spcBef>
                <a:spcPct val="0"/>
              </a:spcBef>
            </a:pPr>
            <a:r>
              <a:rPr lang="en-US" sz="3000" b="1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Entertainment has Stronger sales and high potential for growth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350030" y="7673891"/>
            <a:ext cx="6276316" cy="1400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00"/>
              </a:lnSpc>
              <a:spcBef>
                <a:spcPct val="0"/>
              </a:spcBef>
            </a:pPr>
            <a:r>
              <a:rPr lang="en-US" sz="3000" b="1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Women's Fashion has High total sales, indicating strong market presence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1189470" y="1799736"/>
            <a:ext cx="6276316" cy="1400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00"/>
              </a:lnSpc>
              <a:spcBef>
                <a:spcPct val="0"/>
              </a:spcBef>
            </a:pPr>
            <a:r>
              <a:rPr lang="en-US" sz="3000" b="1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Increase marketing and special offers to leverage high sales in Mobiles &amp; Tablets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1189470" y="4553874"/>
            <a:ext cx="6276316" cy="1857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00"/>
              </a:lnSpc>
              <a:spcBef>
                <a:spcPct val="0"/>
              </a:spcBef>
            </a:pPr>
            <a:r>
              <a:rPr lang="en-US" sz="3000" b="1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Introduce new products or bundles to enhance sales further in Entertainment category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1189470" y="7616785"/>
            <a:ext cx="6276316" cy="1400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00"/>
              </a:lnSpc>
              <a:spcBef>
                <a:spcPct val="0"/>
              </a:spcBef>
            </a:pPr>
            <a:r>
              <a:rPr lang="en-US" sz="3000" b="1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Focus on trends and exclusive collections in women's fashion to sustain high sales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2379711" y="352880"/>
            <a:ext cx="4756044" cy="675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56"/>
              </a:lnSpc>
              <a:spcBef>
                <a:spcPct val="0"/>
              </a:spcBef>
            </a:pPr>
            <a:r>
              <a:rPr lang="en-US" sz="3754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INSIGHTS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0878324" y="356695"/>
            <a:ext cx="5303885" cy="675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56"/>
              </a:lnSpc>
              <a:spcBef>
                <a:spcPct val="0"/>
              </a:spcBef>
            </a:pPr>
            <a:r>
              <a:rPr lang="en-US" sz="3754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RECOMMENDATIONS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502E92">
                <a:alpha val="100000"/>
              </a:srgbClr>
            </a:gs>
            <a:gs pos="100000">
              <a:srgbClr val="AF1C93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64862" y="1565891"/>
            <a:ext cx="16758276" cy="7155219"/>
          </a:xfrm>
          <a:custGeom>
            <a:avLst/>
            <a:gdLst/>
            <a:ahLst/>
            <a:cxnLst/>
            <a:rect l="l" t="t" r="r" b="b"/>
            <a:pathLst>
              <a:path w="16758276" h="7155219">
                <a:moveTo>
                  <a:pt x="0" y="0"/>
                </a:moveTo>
                <a:lnTo>
                  <a:pt x="16758276" y="0"/>
                </a:lnTo>
                <a:lnTo>
                  <a:pt x="16758276" y="7155218"/>
                </a:lnTo>
                <a:lnTo>
                  <a:pt x="0" y="71552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502E92">
                <a:alpha val="100000"/>
              </a:srgbClr>
            </a:gs>
            <a:gs pos="100000">
              <a:srgbClr val="AF1C93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20358" y="7077699"/>
            <a:ext cx="8474751" cy="2620623"/>
            <a:chOff x="0" y="0"/>
            <a:chExt cx="2531548" cy="78282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531548" cy="782823"/>
            </a:xfrm>
            <a:custGeom>
              <a:avLst/>
              <a:gdLst/>
              <a:ahLst/>
              <a:cxnLst/>
              <a:rect l="l" t="t" r="r" b="b"/>
              <a:pathLst>
                <a:path w="2531548" h="782823">
                  <a:moveTo>
                    <a:pt x="2407088" y="782823"/>
                  </a:moveTo>
                  <a:lnTo>
                    <a:pt x="124460" y="782823"/>
                  </a:lnTo>
                  <a:cubicBezTo>
                    <a:pt x="55880" y="782823"/>
                    <a:pt x="0" y="726943"/>
                    <a:pt x="0" y="65836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407088" y="0"/>
                  </a:lnTo>
                  <a:cubicBezTo>
                    <a:pt x="2475668" y="0"/>
                    <a:pt x="2531548" y="55880"/>
                    <a:pt x="2531548" y="124460"/>
                  </a:cubicBezTo>
                  <a:lnTo>
                    <a:pt x="2531548" y="658363"/>
                  </a:lnTo>
                  <a:cubicBezTo>
                    <a:pt x="2531548" y="726943"/>
                    <a:pt x="2475668" y="782823"/>
                    <a:pt x="2407088" y="782823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9292891" y="7077954"/>
            <a:ext cx="8474751" cy="2620623"/>
            <a:chOff x="0" y="0"/>
            <a:chExt cx="2531548" cy="78282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531548" cy="782823"/>
            </a:xfrm>
            <a:custGeom>
              <a:avLst/>
              <a:gdLst/>
              <a:ahLst/>
              <a:cxnLst/>
              <a:rect l="l" t="t" r="r" b="b"/>
              <a:pathLst>
                <a:path w="2531548" h="782823">
                  <a:moveTo>
                    <a:pt x="2407088" y="782823"/>
                  </a:moveTo>
                  <a:lnTo>
                    <a:pt x="124460" y="782823"/>
                  </a:lnTo>
                  <a:cubicBezTo>
                    <a:pt x="55880" y="782823"/>
                    <a:pt x="0" y="726943"/>
                    <a:pt x="0" y="65836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407088" y="0"/>
                  </a:lnTo>
                  <a:cubicBezTo>
                    <a:pt x="2475668" y="0"/>
                    <a:pt x="2531548" y="55880"/>
                    <a:pt x="2531548" y="124460"/>
                  </a:cubicBezTo>
                  <a:lnTo>
                    <a:pt x="2531548" y="658363"/>
                  </a:lnTo>
                  <a:cubicBezTo>
                    <a:pt x="2531548" y="726943"/>
                    <a:pt x="2475668" y="782823"/>
                    <a:pt x="2407088" y="782823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520358" y="4186537"/>
            <a:ext cx="8474751" cy="2620623"/>
            <a:chOff x="0" y="0"/>
            <a:chExt cx="2531548" cy="78282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531548" cy="782823"/>
            </a:xfrm>
            <a:custGeom>
              <a:avLst/>
              <a:gdLst/>
              <a:ahLst/>
              <a:cxnLst/>
              <a:rect l="l" t="t" r="r" b="b"/>
              <a:pathLst>
                <a:path w="2531548" h="782823">
                  <a:moveTo>
                    <a:pt x="2407088" y="782823"/>
                  </a:moveTo>
                  <a:lnTo>
                    <a:pt x="124460" y="782823"/>
                  </a:lnTo>
                  <a:cubicBezTo>
                    <a:pt x="55880" y="782823"/>
                    <a:pt x="0" y="726943"/>
                    <a:pt x="0" y="65836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407088" y="0"/>
                  </a:lnTo>
                  <a:cubicBezTo>
                    <a:pt x="2475668" y="0"/>
                    <a:pt x="2531548" y="55880"/>
                    <a:pt x="2531548" y="124460"/>
                  </a:cubicBezTo>
                  <a:lnTo>
                    <a:pt x="2531548" y="658363"/>
                  </a:lnTo>
                  <a:cubicBezTo>
                    <a:pt x="2531548" y="726943"/>
                    <a:pt x="2475668" y="782823"/>
                    <a:pt x="2407088" y="782823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292891" y="4186793"/>
            <a:ext cx="8474751" cy="2620623"/>
            <a:chOff x="0" y="0"/>
            <a:chExt cx="2531548" cy="78282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531548" cy="782823"/>
            </a:xfrm>
            <a:custGeom>
              <a:avLst/>
              <a:gdLst/>
              <a:ahLst/>
              <a:cxnLst/>
              <a:rect l="l" t="t" r="r" b="b"/>
              <a:pathLst>
                <a:path w="2531548" h="782823">
                  <a:moveTo>
                    <a:pt x="2407088" y="782823"/>
                  </a:moveTo>
                  <a:lnTo>
                    <a:pt x="124460" y="782823"/>
                  </a:lnTo>
                  <a:cubicBezTo>
                    <a:pt x="55880" y="782823"/>
                    <a:pt x="0" y="726943"/>
                    <a:pt x="0" y="65836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407088" y="0"/>
                  </a:lnTo>
                  <a:cubicBezTo>
                    <a:pt x="2475668" y="0"/>
                    <a:pt x="2531548" y="55880"/>
                    <a:pt x="2531548" y="124460"/>
                  </a:cubicBezTo>
                  <a:lnTo>
                    <a:pt x="2531548" y="658363"/>
                  </a:lnTo>
                  <a:cubicBezTo>
                    <a:pt x="2531548" y="726943"/>
                    <a:pt x="2475668" y="782823"/>
                    <a:pt x="2407088" y="782823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520358" y="1298959"/>
            <a:ext cx="8474751" cy="2620623"/>
            <a:chOff x="0" y="0"/>
            <a:chExt cx="2531548" cy="78282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531548" cy="782823"/>
            </a:xfrm>
            <a:custGeom>
              <a:avLst/>
              <a:gdLst/>
              <a:ahLst/>
              <a:cxnLst/>
              <a:rect l="l" t="t" r="r" b="b"/>
              <a:pathLst>
                <a:path w="2531548" h="782823">
                  <a:moveTo>
                    <a:pt x="2407088" y="782823"/>
                  </a:moveTo>
                  <a:lnTo>
                    <a:pt x="124460" y="782823"/>
                  </a:lnTo>
                  <a:cubicBezTo>
                    <a:pt x="55880" y="782823"/>
                    <a:pt x="0" y="726943"/>
                    <a:pt x="0" y="65836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407088" y="0"/>
                  </a:lnTo>
                  <a:cubicBezTo>
                    <a:pt x="2475668" y="0"/>
                    <a:pt x="2531548" y="55880"/>
                    <a:pt x="2531548" y="124460"/>
                  </a:cubicBezTo>
                  <a:lnTo>
                    <a:pt x="2531548" y="658363"/>
                  </a:lnTo>
                  <a:cubicBezTo>
                    <a:pt x="2531548" y="726943"/>
                    <a:pt x="2475668" y="782823"/>
                    <a:pt x="2407088" y="782823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2" name="Freeform 12"/>
          <p:cNvSpPr/>
          <p:nvPr/>
        </p:nvSpPr>
        <p:spPr>
          <a:xfrm>
            <a:off x="772239" y="1868191"/>
            <a:ext cx="1334961" cy="1482671"/>
          </a:xfrm>
          <a:custGeom>
            <a:avLst/>
            <a:gdLst/>
            <a:ahLst/>
            <a:cxnLst/>
            <a:rect l="l" t="t" r="r" b="b"/>
            <a:pathLst>
              <a:path w="1334961" h="1482671">
                <a:moveTo>
                  <a:pt x="0" y="0"/>
                </a:moveTo>
                <a:lnTo>
                  <a:pt x="1334961" y="0"/>
                </a:lnTo>
                <a:lnTo>
                  <a:pt x="1334961" y="1482670"/>
                </a:lnTo>
                <a:lnTo>
                  <a:pt x="0" y="14826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13" name="Group 13"/>
          <p:cNvGrpSpPr/>
          <p:nvPr/>
        </p:nvGrpSpPr>
        <p:grpSpPr>
          <a:xfrm>
            <a:off x="9292891" y="1299215"/>
            <a:ext cx="8474751" cy="2620623"/>
            <a:chOff x="0" y="0"/>
            <a:chExt cx="2531548" cy="782823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531548" cy="782823"/>
            </a:xfrm>
            <a:custGeom>
              <a:avLst/>
              <a:gdLst/>
              <a:ahLst/>
              <a:cxnLst/>
              <a:rect l="l" t="t" r="r" b="b"/>
              <a:pathLst>
                <a:path w="2531548" h="782823">
                  <a:moveTo>
                    <a:pt x="2407088" y="782823"/>
                  </a:moveTo>
                  <a:lnTo>
                    <a:pt x="124460" y="782823"/>
                  </a:lnTo>
                  <a:cubicBezTo>
                    <a:pt x="55880" y="782823"/>
                    <a:pt x="0" y="726943"/>
                    <a:pt x="0" y="65836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407088" y="0"/>
                  </a:lnTo>
                  <a:cubicBezTo>
                    <a:pt x="2475668" y="0"/>
                    <a:pt x="2531548" y="55880"/>
                    <a:pt x="2531548" y="124460"/>
                  </a:cubicBezTo>
                  <a:lnTo>
                    <a:pt x="2531548" y="658363"/>
                  </a:lnTo>
                  <a:cubicBezTo>
                    <a:pt x="2531548" y="726943"/>
                    <a:pt x="2475668" y="782823"/>
                    <a:pt x="2407088" y="782823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5" name="Freeform 15"/>
          <p:cNvSpPr/>
          <p:nvPr/>
        </p:nvSpPr>
        <p:spPr>
          <a:xfrm>
            <a:off x="772239" y="4755514"/>
            <a:ext cx="1334961" cy="1482671"/>
          </a:xfrm>
          <a:custGeom>
            <a:avLst/>
            <a:gdLst/>
            <a:ahLst/>
            <a:cxnLst/>
            <a:rect l="l" t="t" r="r" b="b"/>
            <a:pathLst>
              <a:path w="1334961" h="1482671">
                <a:moveTo>
                  <a:pt x="0" y="0"/>
                </a:moveTo>
                <a:lnTo>
                  <a:pt x="1334961" y="0"/>
                </a:lnTo>
                <a:lnTo>
                  <a:pt x="1334961" y="1482670"/>
                </a:lnTo>
                <a:lnTo>
                  <a:pt x="0" y="14826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6" name="Freeform 16"/>
          <p:cNvSpPr/>
          <p:nvPr/>
        </p:nvSpPr>
        <p:spPr>
          <a:xfrm>
            <a:off x="772239" y="7645360"/>
            <a:ext cx="1334961" cy="1482671"/>
          </a:xfrm>
          <a:custGeom>
            <a:avLst/>
            <a:gdLst/>
            <a:ahLst/>
            <a:cxnLst/>
            <a:rect l="l" t="t" r="r" b="b"/>
            <a:pathLst>
              <a:path w="1334961" h="1482671">
                <a:moveTo>
                  <a:pt x="0" y="0"/>
                </a:moveTo>
                <a:lnTo>
                  <a:pt x="1334961" y="0"/>
                </a:lnTo>
                <a:lnTo>
                  <a:pt x="1334961" y="1482671"/>
                </a:lnTo>
                <a:lnTo>
                  <a:pt x="0" y="14826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7" name="Freeform 17"/>
          <p:cNvSpPr/>
          <p:nvPr/>
        </p:nvSpPr>
        <p:spPr>
          <a:xfrm>
            <a:off x="9646595" y="1828311"/>
            <a:ext cx="1304750" cy="1482671"/>
          </a:xfrm>
          <a:custGeom>
            <a:avLst/>
            <a:gdLst/>
            <a:ahLst/>
            <a:cxnLst/>
            <a:rect l="l" t="t" r="r" b="b"/>
            <a:pathLst>
              <a:path w="1304750" h="1482671">
                <a:moveTo>
                  <a:pt x="0" y="0"/>
                </a:moveTo>
                <a:lnTo>
                  <a:pt x="1304750" y="0"/>
                </a:lnTo>
                <a:lnTo>
                  <a:pt x="1304750" y="1482671"/>
                </a:lnTo>
                <a:lnTo>
                  <a:pt x="0" y="14826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8" name="TextBox 18"/>
          <p:cNvSpPr txBox="1"/>
          <p:nvPr/>
        </p:nvSpPr>
        <p:spPr>
          <a:xfrm>
            <a:off x="2350030" y="1666295"/>
            <a:ext cx="6276316" cy="1857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00"/>
              </a:lnSpc>
              <a:spcBef>
                <a:spcPct val="0"/>
              </a:spcBef>
            </a:pPr>
            <a:r>
              <a:rPr lang="en-US" sz="3000" b="1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Mobiles and Tablets category drives the highest revenue, significantly outperforming other categories</a:t>
            </a:r>
          </a:p>
        </p:txBody>
      </p:sp>
      <p:sp>
        <p:nvSpPr>
          <p:cNvPr id="19" name="Freeform 19"/>
          <p:cNvSpPr/>
          <p:nvPr/>
        </p:nvSpPr>
        <p:spPr>
          <a:xfrm>
            <a:off x="9646595" y="4755514"/>
            <a:ext cx="1304750" cy="1482671"/>
          </a:xfrm>
          <a:custGeom>
            <a:avLst/>
            <a:gdLst/>
            <a:ahLst/>
            <a:cxnLst/>
            <a:rect l="l" t="t" r="r" b="b"/>
            <a:pathLst>
              <a:path w="1304750" h="1482671">
                <a:moveTo>
                  <a:pt x="0" y="0"/>
                </a:moveTo>
                <a:lnTo>
                  <a:pt x="1304750" y="0"/>
                </a:lnTo>
                <a:lnTo>
                  <a:pt x="1304750" y="1482670"/>
                </a:lnTo>
                <a:lnTo>
                  <a:pt x="0" y="14826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0" name="Freeform 20"/>
          <p:cNvSpPr/>
          <p:nvPr/>
        </p:nvSpPr>
        <p:spPr>
          <a:xfrm>
            <a:off x="9646595" y="7645360"/>
            <a:ext cx="1304750" cy="1482671"/>
          </a:xfrm>
          <a:custGeom>
            <a:avLst/>
            <a:gdLst/>
            <a:ahLst/>
            <a:cxnLst/>
            <a:rect l="l" t="t" r="r" b="b"/>
            <a:pathLst>
              <a:path w="1304750" h="1482671">
                <a:moveTo>
                  <a:pt x="0" y="0"/>
                </a:moveTo>
                <a:lnTo>
                  <a:pt x="1304750" y="0"/>
                </a:lnTo>
                <a:lnTo>
                  <a:pt x="1304750" y="1482671"/>
                </a:lnTo>
                <a:lnTo>
                  <a:pt x="0" y="14826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1" name="TextBox 21"/>
          <p:cNvSpPr txBox="1"/>
          <p:nvPr/>
        </p:nvSpPr>
        <p:spPr>
          <a:xfrm>
            <a:off x="2350030" y="4555665"/>
            <a:ext cx="6276316" cy="1857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00"/>
              </a:lnSpc>
              <a:spcBef>
                <a:spcPct val="0"/>
              </a:spcBef>
            </a:pPr>
            <a:r>
              <a:rPr lang="en-US" sz="3000" b="1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Entertainment is the second-largest contributor to the revenue generated from each state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350030" y="7445335"/>
            <a:ext cx="6276316" cy="1857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00"/>
              </a:lnSpc>
              <a:spcBef>
                <a:spcPct val="0"/>
              </a:spcBef>
            </a:pPr>
            <a:r>
              <a:rPr lang="en-US" sz="3000" b="1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People are purchasing general appliances, which suggests strong sales in household necessities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1189470" y="1799736"/>
            <a:ext cx="6276316" cy="1400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00"/>
              </a:lnSpc>
              <a:spcBef>
                <a:spcPct val="0"/>
              </a:spcBef>
            </a:pPr>
            <a:r>
              <a:rPr lang="en-US" sz="3000" b="1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Boost marketing for Mobiles and Tablets to capitalize on high revenue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1189470" y="5013121"/>
            <a:ext cx="6276316" cy="942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00"/>
              </a:lnSpc>
              <a:spcBef>
                <a:spcPct val="0"/>
              </a:spcBef>
            </a:pPr>
            <a:r>
              <a:rPr lang="en-US" sz="3000" b="1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Expand and diversify offerings in the Entertainment category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1189470" y="7578941"/>
            <a:ext cx="6276316" cy="1400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00"/>
              </a:lnSpc>
              <a:spcBef>
                <a:spcPct val="0"/>
              </a:spcBef>
            </a:pPr>
            <a:r>
              <a:rPr lang="en-US" sz="3000" b="1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Promote related household necessities to leverage strong appliance sales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2379711" y="352880"/>
            <a:ext cx="4756044" cy="675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56"/>
              </a:lnSpc>
              <a:spcBef>
                <a:spcPct val="0"/>
              </a:spcBef>
            </a:pPr>
            <a:r>
              <a:rPr lang="en-US" sz="3754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INSIGHTS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0878324" y="356695"/>
            <a:ext cx="5303885" cy="675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56"/>
              </a:lnSpc>
              <a:spcBef>
                <a:spcPct val="0"/>
              </a:spcBef>
            </a:pPr>
            <a:r>
              <a:rPr lang="en-US" sz="3754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RECOMMENDATIONS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502E92">
                <a:alpha val="100000"/>
              </a:srgbClr>
            </a:gs>
            <a:gs pos="100000">
              <a:srgbClr val="AF1C93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823412" y="620210"/>
            <a:ext cx="14641177" cy="9046581"/>
          </a:xfrm>
          <a:custGeom>
            <a:avLst/>
            <a:gdLst/>
            <a:ahLst/>
            <a:cxnLst/>
            <a:rect l="l" t="t" r="r" b="b"/>
            <a:pathLst>
              <a:path w="14641177" h="9046581">
                <a:moveTo>
                  <a:pt x="0" y="0"/>
                </a:moveTo>
                <a:lnTo>
                  <a:pt x="14641176" y="0"/>
                </a:lnTo>
                <a:lnTo>
                  <a:pt x="14641176" y="9046580"/>
                </a:lnTo>
                <a:lnTo>
                  <a:pt x="0" y="90465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502E92">
                <a:alpha val="100000"/>
              </a:srgbClr>
            </a:gs>
            <a:gs pos="100000">
              <a:srgbClr val="AF1C93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639477" y="0"/>
            <a:ext cx="22999390" cy="10287000"/>
          </a:xfrm>
          <a:custGeom>
            <a:avLst/>
            <a:gdLst/>
            <a:ahLst/>
            <a:cxnLst/>
            <a:rect l="l" t="t" r="r" b="b"/>
            <a:pathLst>
              <a:path w="22999390" h="10287000">
                <a:moveTo>
                  <a:pt x="0" y="0"/>
                </a:moveTo>
                <a:lnTo>
                  <a:pt x="22999390" y="0"/>
                </a:lnTo>
                <a:lnTo>
                  <a:pt x="2299939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7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2342555" y="3094045"/>
            <a:ext cx="2107712" cy="3321609"/>
          </a:xfrm>
          <a:custGeom>
            <a:avLst/>
            <a:gdLst/>
            <a:ahLst/>
            <a:cxnLst/>
            <a:rect l="l" t="t" r="r" b="b"/>
            <a:pathLst>
              <a:path w="2107712" h="3321609">
                <a:moveTo>
                  <a:pt x="0" y="0"/>
                </a:moveTo>
                <a:lnTo>
                  <a:pt x="2107712" y="0"/>
                </a:lnTo>
                <a:lnTo>
                  <a:pt x="2107712" y="3321609"/>
                </a:lnTo>
                <a:lnTo>
                  <a:pt x="0" y="33216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7483195" y="3094045"/>
            <a:ext cx="3321609" cy="3321609"/>
          </a:xfrm>
          <a:custGeom>
            <a:avLst/>
            <a:gdLst/>
            <a:ahLst/>
            <a:cxnLst/>
            <a:rect l="l" t="t" r="r" b="b"/>
            <a:pathLst>
              <a:path w="3321609" h="3321609">
                <a:moveTo>
                  <a:pt x="0" y="0"/>
                </a:moveTo>
                <a:lnTo>
                  <a:pt x="3321610" y="0"/>
                </a:lnTo>
                <a:lnTo>
                  <a:pt x="3321610" y="3321609"/>
                </a:lnTo>
                <a:lnTo>
                  <a:pt x="0" y="33216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>
            <a:off x="13055776" y="3094045"/>
            <a:ext cx="3668444" cy="3321609"/>
          </a:xfrm>
          <a:custGeom>
            <a:avLst/>
            <a:gdLst/>
            <a:ahLst/>
            <a:cxnLst/>
            <a:rect l="l" t="t" r="r" b="b"/>
            <a:pathLst>
              <a:path w="3668444" h="3321609">
                <a:moveTo>
                  <a:pt x="0" y="0"/>
                </a:moveTo>
                <a:lnTo>
                  <a:pt x="3668444" y="0"/>
                </a:lnTo>
                <a:lnTo>
                  <a:pt x="3668444" y="3321609"/>
                </a:lnTo>
                <a:lnTo>
                  <a:pt x="0" y="33216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TextBox 6"/>
          <p:cNvSpPr txBox="1"/>
          <p:nvPr/>
        </p:nvSpPr>
        <p:spPr>
          <a:xfrm>
            <a:off x="3398002" y="1085154"/>
            <a:ext cx="11491996" cy="986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88"/>
              </a:lnSpc>
              <a:spcBef>
                <a:spcPct val="0"/>
              </a:spcBef>
            </a:pPr>
            <a:r>
              <a:rPr lang="en-US" sz="5420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OBJECTIVE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69445" y="6763089"/>
            <a:ext cx="5653931" cy="879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PERFORM PARETO ANALYSIS TO IDENTIFY TOP-SELLING PRODUCTS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318626" y="6764150"/>
            <a:ext cx="5653931" cy="1317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SEGMENT CUSTOMERS BY AGE, GENDER, AND LOCATION FOR PERSONALIZED MARKETING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064624" y="6763089"/>
            <a:ext cx="5653931" cy="1317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ASSESS THE IMPACT OF DISCOUNTS AND ORDER STATUS ON SALES AND REVENUE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502E92">
                <a:alpha val="100000"/>
              </a:srgbClr>
            </a:gs>
            <a:gs pos="100000">
              <a:srgbClr val="AF1C93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20358" y="7077699"/>
            <a:ext cx="8474751" cy="2620623"/>
            <a:chOff x="0" y="0"/>
            <a:chExt cx="2531548" cy="78282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531548" cy="782823"/>
            </a:xfrm>
            <a:custGeom>
              <a:avLst/>
              <a:gdLst/>
              <a:ahLst/>
              <a:cxnLst/>
              <a:rect l="l" t="t" r="r" b="b"/>
              <a:pathLst>
                <a:path w="2531548" h="782823">
                  <a:moveTo>
                    <a:pt x="2407088" y="782823"/>
                  </a:moveTo>
                  <a:lnTo>
                    <a:pt x="124460" y="782823"/>
                  </a:lnTo>
                  <a:cubicBezTo>
                    <a:pt x="55880" y="782823"/>
                    <a:pt x="0" y="726943"/>
                    <a:pt x="0" y="65836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407088" y="0"/>
                  </a:lnTo>
                  <a:cubicBezTo>
                    <a:pt x="2475668" y="0"/>
                    <a:pt x="2531548" y="55880"/>
                    <a:pt x="2531548" y="124460"/>
                  </a:cubicBezTo>
                  <a:lnTo>
                    <a:pt x="2531548" y="658363"/>
                  </a:lnTo>
                  <a:cubicBezTo>
                    <a:pt x="2531548" y="726943"/>
                    <a:pt x="2475668" y="782823"/>
                    <a:pt x="2407088" y="782823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9292891" y="7077954"/>
            <a:ext cx="8474751" cy="2620623"/>
            <a:chOff x="0" y="0"/>
            <a:chExt cx="2531548" cy="78282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531548" cy="782823"/>
            </a:xfrm>
            <a:custGeom>
              <a:avLst/>
              <a:gdLst/>
              <a:ahLst/>
              <a:cxnLst/>
              <a:rect l="l" t="t" r="r" b="b"/>
              <a:pathLst>
                <a:path w="2531548" h="782823">
                  <a:moveTo>
                    <a:pt x="2407088" y="782823"/>
                  </a:moveTo>
                  <a:lnTo>
                    <a:pt x="124460" y="782823"/>
                  </a:lnTo>
                  <a:cubicBezTo>
                    <a:pt x="55880" y="782823"/>
                    <a:pt x="0" y="726943"/>
                    <a:pt x="0" y="65836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407088" y="0"/>
                  </a:lnTo>
                  <a:cubicBezTo>
                    <a:pt x="2475668" y="0"/>
                    <a:pt x="2531548" y="55880"/>
                    <a:pt x="2531548" y="124460"/>
                  </a:cubicBezTo>
                  <a:lnTo>
                    <a:pt x="2531548" y="658363"/>
                  </a:lnTo>
                  <a:cubicBezTo>
                    <a:pt x="2531548" y="726943"/>
                    <a:pt x="2475668" y="782823"/>
                    <a:pt x="2407088" y="782823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520358" y="4186537"/>
            <a:ext cx="8474751" cy="2620623"/>
            <a:chOff x="0" y="0"/>
            <a:chExt cx="2531548" cy="78282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531548" cy="782823"/>
            </a:xfrm>
            <a:custGeom>
              <a:avLst/>
              <a:gdLst/>
              <a:ahLst/>
              <a:cxnLst/>
              <a:rect l="l" t="t" r="r" b="b"/>
              <a:pathLst>
                <a:path w="2531548" h="782823">
                  <a:moveTo>
                    <a:pt x="2407088" y="782823"/>
                  </a:moveTo>
                  <a:lnTo>
                    <a:pt x="124460" y="782823"/>
                  </a:lnTo>
                  <a:cubicBezTo>
                    <a:pt x="55880" y="782823"/>
                    <a:pt x="0" y="726943"/>
                    <a:pt x="0" y="65836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407088" y="0"/>
                  </a:lnTo>
                  <a:cubicBezTo>
                    <a:pt x="2475668" y="0"/>
                    <a:pt x="2531548" y="55880"/>
                    <a:pt x="2531548" y="124460"/>
                  </a:cubicBezTo>
                  <a:lnTo>
                    <a:pt x="2531548" y="658363"/>
                  </a:lnTo>
                  <a:cubicBezTo>
                    <a:pt x="2531548" y="726943"/>
                    <a:pt x="2475668" y="782823"/>
                    <a:pt x="2407088" y="782823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292891" y="4186793"/>
            <a:ext cx="8474751" cy="2620623"/>
            <a:chOff x="0" y="0"/>
            <a:chExt cx="2531548" cy="78282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531548" cy="782823"/>
            </a:xfrm>
            <a:custGeom>
              <a:avLst/>
              <a:gdLst/>
              <a:ahLst/>
              <a:cxnLst/>
              <a:rect l="l" t="t" r="r" b="b"/>
              <a:pathLst>
                <a:path w="2531548" h="782823">
                  <a:moveTo>
                    <a:pt x="2407088" y="782823"/>
                  </a:moveTo>
                  <a:lnTo>
                    <a:pt x="124460" y="782823"/>
                  </a:lnTo>
                  <a:cubicBezTo>
                    <a:pt x="55880" y="782823"/>
                    <a:pt x="0" y="726943"/>
                    <a:pt x="0" y="65836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407088" y="0"/>
                  </a:lnTo>
                  <a:cubicBezTo>
                    <a:pt x="2475668" y="0"/>
                    <a:pt x="2531548" y="55880"/>
                    <a:pt x="2531548" y="124460"/>
                  </a:cubicBezTo>
                  <a:lnTo>
                    <a:pt x="2531548" y="658363"/>
                  </a:lnTo>
                  <a:cubicBezTo>
                    <a:pt x="2531548" y="726943"/>
                    <a:pt x="2475668" y="782823"/>
                    <a:pt x="2407088" y="782823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520358" y="1298959"/>
            <a:ext cx="8474751" cy="2620623"/>
            <a:chOff x="0" y="0"/>
            <a:chExt cx="2531548" cy="78282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531548" cy="782823"/>
            </a:xfrm>
            <a:custGeom>
              <a:avLst/>
              <a:gdLst/>
              <a:ahLst/>
              <a:cxnLst/>
              <a:rect l="l" t="t" r="r" b="b"/>
              <a:pathLst>
                <a:path w="2531548" h="782823">
                  <a:moveTo>
                    <a:pt x="2407088" y="782823"/>
                  </a:moveTo>
                  <a:lnTo>
                    <a:pt x="124460" y="782823"/>
                  </a:lnTo>
                  <a:cubicBezTo>
                    <a:pt x="55880" y="782823"/>
                    <a:pt x="0" y="726943"/>
                    <a:pt x="0" y="65836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407088" y="0"/>
                  </a:lnTo>
                  <a:cubicBezTo>
                    <a:pt x="2475668" y="0"/>
                    <a:pt x="2531548" y="55880"/>
                    <a:pt x="2531548" y="124460"/>
                  </a:cubicBezTo>
                  <a:lnTo>
                    <a:pt x="2531548" y="658363"/>
                  </a:lnTo>
                  <a:cubicBezTo>
                    <a:pt x="2531548" y="726943"/>
                    <a:pt x="2475668" y="782823"/>
                    <a:pt x="2407088" y="782823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2" name="Freeform 12"/>
          <p:cNvSpPr/>
          <p:nvPr/>
        </p:nvSpPr>
        <p:spPr>
          <a:xfrm>
            <a:off x="772239" y="1868191"/>
            <a:ext cx="1334961" cy="1482671"/>
          </a:xfrm>
          <a:custGeom>
            <a:avLst/>
            <a:gdLst/>
            <a:ahLst/>
            <a:cxnLst/>
            <a:rect l="l" t="t" r="r" b="b"/>
            <a:pathLst>
              <a:path w="1334961" h="1482671">
                <a:moveTo>
                  <a:pt x="0" y="0"/>
                </a:moveTo>
                <a:lnTo>
                  <a:pt x="1334961" y="0"/>
                </a:lnTo>
                <a:lnTo>
                  <a:pt x="1334961" y="1482670"/>
                </a:lnTo>
                <a:lnTo>
                  <a:pt x="0" y="14826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13" name="Group 13"/>
          <p:cNvGrpSpPr/>
          <p:nvPr/>
        </p:nvGrpSpPr>
        <p:grpSpPr>
          <a:xfrm>
            <a:off x="9292891" y="1299215"/>
            <a:ext cx="8474751" cy="2620623"/>
            <a:chOff x="0" y="0"/>
            <a:chExt cx="2531548" cy="782823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531548" cy="782823"/>
            </a:xfrm>
            <a:custGeom>
              <a:avLst/>
              <a:gdLst/>
              <a:ahLst/>
              <a:cxnLst/>
              <a:rect l="l" t="t" r="r" b="b"/>
              <a:pathLst>
                <a:path w="2531548" h="782823">
                  <a:moveTo>
                    <a:pt x="2407088" y="782823"/>
                  </a:moveTo>
                  <a:lnTo>
                    <a:pt x="124460" y="782823"/>
                  </a:lnTo>
                  <a:cubicBezTo>
                    <a:pt x="55880" y="782823"/>
                    <a:pt x="0" y="726943"/>
                    <a:pt x="0" y="65836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407088" y="0"/>
                  </a:lnTo>
                  <a:cubicBezTo>
                    <a:pt x="2475668" y="0"/>
                    <a:pt x="2531548" y="55880"/>
                    <a:pt x="2531548" y="124460"/>
                  </a:cubicBezTo>
                  <a:lnTo>
                    <a:pt x="2531548" y="658363"/>
                  </a:lnTo>
                  <a:cubicBezTo>
                    <a:pt x="2531548" y="726943"/>
                    <a:pt x="2475668" y="782823"/>
                    <a:pt x="2407088" y="782823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5" name="Freeform 15"/>
          <p:cNvSpPr/>
          <p:nvPr/>
        </p:nvSpPr>
        <p:spPr>
          <a:xfrm>
            <a:off x="772239" y="4755514"/>
            <a:ext cx="1334961" cy="1482671"/>
          </a:xfrm>
          <a:custGeom>
            <a:avLst/>
            <a:gdLst/>
            <a:ahLst/>
            <a:cxnLst/>
            <a:rect l="l" t="t" r="r" b="b"/>
            <a:pathLst>
              <a:path w="1334961" h="1482671">
                <a:moveTo>
                  <a:pt x="0" y="0"/>
                </a:moveTo>
                <a:lnTo>
                  <a:pt x="1334961" y="0"/>
                </a:lnTo>
                <a:lnTo>
                  <a:pt x="1334961" y="1482670"/>
                </a:lnTo>
                <a:lnTo>
                  <a:pt x="0" y="14826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6" name="Freeform 16"/>
          <p:cNvSpPr/>
          <p:nvPr/>
        </p:nvSpPr>
        <p:spPr>
          <a:xfrm>
            <a:off x="772239" y="7645360"/>
            <a:ext cx="1334961" cy="1482671"/>
          </a:xfrm>
          <a:custGeom>
            <a:avLst/>
            <a:gdLst/>
            <a:ahLst/>
            <a:cxnLst/>
            <a:rect l="l" t="t" r="r" b="b"/>
            <a:pathLst>
              <a:path w="1334961" h="1482671">
                <a:moveTo>
                  <a:pt x="0" y="0"/>
                </a:moveTo>
                <a:lnTo>
                  <a:pt x="1334961" y="0"/>
                </a:lnTo>
                <a:lnTo>
                  <a:pt x="1334961" y="1482671"/>
                </a:lnTo>
                <a:lnTo>
                  <a:pt x="0" y="14826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7" name="Freeform 17"/>
          <p:cNvSpPr/>
          <p:nvPr/>
        </p:nvSpPr>
        <p:spPr>
          <a:xfrm>
            <a:off x="9646595" y="1828311"/>
            <a:ext cx="1304750" cy="1482671"/>
          </a:xfrm>
          <a:custGeom>
            <a:avLst/>
            <a:gdLst/>
            <a:ahLst/>
            <a:cxnLst/>
            <a:rect l="l" t="t" r="r" b="b"/>
            <a:pathLst>
              <a:path w="1304750" h="1482671">
                <a:moveTo>
                  <a:pt x="0" y="0"/>
                </a:moveTo>
                <a:lnTo>
                  <a:pt x="1304750" y="0"/>
                </a:lnTo>
                <a:lnTo>
                  <a:pt x="1304750" y="1482671"/>
                </a:lnTo>
                <a:lnTo>
                  <a:pt x="0" y="14826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8" name="TextBox 18"/>
          <p:cNvSpPr txBox="1"/>
          <p:nvPr/>
        </p:nvSpPr>
        <p:spPr>
          <a:xfrm>
            <a:off x="2350030" y="2083871"/>
            <a:ext cx="6276316" cy="942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00"/>
              </a:lnSpc>
              <a:spcBef>
                <a:spcPct val="0"/>
              </a:spcBef>
            </a:pPr>
            <a:r>
              <a:rPr lang="en-US" sz="3000" b="1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Majority of customers have been loyal since 2010.</a:t>
            </a:r>
          </a:p>
        </p:txBody>
      </p:sp>
      <p:sp>
        <p:nvSpPr>
          <p:cNvPr id="19" name="Freeform 19"/>
          <p:cNvSpPr/>
          <p:nvPr/>
        </p:nvSpPr>
        <p:spPr>
          <a:xfrm>
            <a:off x="9646595" y="4755514"/>
            <a:ext cx="1304750" cy="1482671"/>
          </a:xfrm>
          <a:custGeom>
            <a:avLst/>
            <a:gdLst/>
            <a:ahLst/>
            <a:cxnLst/>
            <a:rect l="l" t="t" r="r" b="b"/>
            <a:pathLst>
              <a:path w="1304750" h="1482671">
                <a:moveTo>
                  <a:pt x="0" y="0"/>
                </a:moveTo>
                <a:lnTo>
                  <a:pt x="1304750" y="0"/>
                </a:lnTo>
                <a:lnTo>
                  <a:pt x="1304750" y="1482670"/>
                </a:lnTo>
                <a:lnTo>
                  <a:pt x="0" y="14826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0" name="Freeform 20"/>
          <p:cNvSpPr/>
          <p:nvPr/>
        </p:nvSpPr>
        <p:spPr>
          <a:xfrm>
            <a:off x="9646595" y="7645360"/>
            <a:ext cx="1304750" cy="1482671"/>
          </a:xfrm>
          <a:custGeom>
            <a:avLst/>
            <a:gdLst/>
            <a:ahLst/>
            <a:cxnLst/>
            <a:rect l="l" t="t" r="r" b="b"/>
            <a:pathLst>
              <a:path w="1304750" h="1482671">
                <a:moveTo>
                  <a:pt x="0" y="0"/>
                </a:moveTo>
                <a:lnTo>
                  <a:pt x="1304750" y="0"/>
                </a:lnTo>
                <a:lnTo>
                  <a:pt x="1304750" y="1482671"/>
                </a:lnTo>
                <a:lnTo>
                  <a:pt x="0" y="14826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1" name="TextBox 21"/>
          <p:cNvSpPr txBox="1"/>
          <p:nvPr/>
        </p:nvSpPr>
        <p:spPr>
          <a:xfrm>
            <a:off x="2350030" y="4976857"/>
            <a:ext cx="6276316" cy="942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00"/>
              </a:lnSpc>
              <a:spcBef>
                <a:spcPct val="0"/>
              </a:spcBef>
            </a:pPr>
            <a:r>
              <a:rPr lang="en-US" sz="3000" b="1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Older customers (Pre-2000) are fewer but still significant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379711" y="7858125"/>
            <a:ext cx="6276316" cy="942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00"/>
              </a:lnSpc>
              <a:spcBef>
                <a:spcPct val="0"/>
              </a:spcBef>
            </a:pPr>
            <a:r>
              <a:rPr lang="en-US" sz="3000" b="1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Most long-term customers date back to the 2010s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1189470" y="1799736"/>
            <a:ext cx="6276316" cy="1400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00"/>
              </a:lnSpc>
              <a:spcBef>
                <a:spcPct val="0"/>
              </a:spcBef>
            </a:pPr>
            <a:r>
              <a:rPr lang="en-US" sz="3000" b="1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Focus on retaining customers from recent years with loyalty programs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1189470" y="4782474"/>
            <a:ext cx="6276316" cy="1400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00"/>
              </a:lnSpc>
              <a:spcBef>
                <a:spcPct val="0"/>
              </a:spcBef>
            </a:pPr>
            <a:r>
              <a:rPr lang="en-US" sz="3000" b="1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Develop strategies to re-engage customers from the 1990s and earlier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1189470" y="7629525"/>
            <a:ext cx="6276316" cy="1400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00"/>
              </a:lnSpc>
              <a:spcBef>
                <a:spcPct val="0"/>
              </a:spcBef>
            </a:pPr>
            <a:r>
              <a:rPr lang="en-US" sz="3000" b="1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Use historical data to tailor marketing campaigns to long-term customers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2379711" y="352880"/>
            <a:ext cx="4756044" cy="675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56"/>
              </a:lnSpc>
              <a:spcBef>
                <a:spcPct val="0"/>
              </a:spcBef>
            </a:pPr>
            <a:r>
              <a:rPr lang="en-US" sz="3754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INSIGHTS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0878324" y="356695"/>
            <a:ext cx="5303885" cy="675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56"/>
              </a:lnSpc>
              <a:spcBef>
                <a:spcPct val="0"/>
              </a:spcBef>
            </a:pPr>
            <a:r>
              <a:rPr lang="en-US" sz="3754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RECOMMENDATIONS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502E92">
                <a:alpha val="100000"/>
              </a:srgbClr>
            </a:gs>
            <a:gs pos="100000">
              <a:srgbClr val="AF1C93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733040" y="1819139"/>
            <a:ext cx="2527428" cy="2371187"/>
          </a:xfrm>
          <a:custGeom>
            <a:avLst/>
            <a:gdLst/>
            <a:ahLst/>
            <a:cxnLst/>
            <a:rect l="l" t="t" r="r" b="b"/>
            <a:pathLst>
              <a:path w="2527428" h="2371187">
                <a:moveTo>
                  <a:pt x="0" y="0"/>
                </a:moveTo>
                <a:lnTo>
                  <a:pt x="2527428" y="0"/>
                </a:lnTo>
                <a:lnTo>
                  <a:pt x="2527428" y="2371187"/>
                </a:lnTo>
                <a:lnTo>
                  <a:pt x="0" y="23711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8320724" y="1819139"/>
            <a:ext cx="1646552" cy="2371187"/>
          </a:xfrm>
          <a:custGeom>
            <a:avLst/>
            <a:gdLst/>
            <a:ahLst/>
            <a:cxnLst/>
            <a:rect l="l" t="t" r="r" b="b"/>
            <a:pathLst>
              <a:path w="1646552" h="2371187">
                <a:moveTo>
                  <a:pt x="0" y="0"/>
                </a:moveTo>
                <a:lnTo>
                  <a:pt x="1646552" y="0"/>
                </a:lnTo>
                <a:lnTo>
                  <a:pt x="1646552" y="2371187"/>
                </a:lnTo>
                <a:lnTo>
                  <a:pt x="0" y="237118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13078200" y="1807947"/>
            <a:ext cx="2428873" cy="2371187"/>
          </a:xfrm>
          <a:custGeom>
            <a:avLst/>
            <a:gdLst/>
            <a:ahLst/>
            <a:cxnLst/>
            <a:rect l="l" t="t" r="r" b="b"/>
            <a:pathLst>
              <a:path w="2428873" h="2371187">
                <a:moveTo>
                  <a:pt x="0" y="0"/>
                </a:moveTo>
                <a:lnTo>
                  <a:pt x="2428873" y="0"/>
                </a:lnTo>
                <a:lnTo>
                  <a:pt x="2428873" y="2371187"/>
                </a:lnTo>
                <a:lnTo>
                  <a:pt x="0" y="237118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>
            <a:off x="2555168" y="5874071"/>
            <a:ext cx="2883172" cy="1955315"/>
          </a:xfrm>
          <a:custGeom>
            <a:avLst/>
            <a:gdLst/>
            <a:ahLst/>
            <a:cxnLst/>
            <a:rect l="l" t="t" r="r" b="b"/>
            <a:pathLst>
              <a:path w="2883172" h="1955315">
                <a:moveTo>
                  <a:pt x="0" y="0"/>
                </a:moveTo>
                <a:lnTo>
                  <a:pt x="2883172" y="0"/>
                </a:lnTo>
                <a:lnTo>
                  <a:pt x="2883172" y="1955315"/>
                </a:lnTo>
                <a:lnTo>
                  <a:pt x="0" y="195531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>
            <a:off x="7999933" y="5874071"/>
            <a:ext cx="2288135" cy="1955315"/>
          </a:xfrm>
          <a:custGeom>
            <a:avLst/>
            <a:gdLst/>
            <a:ahLst/>
            <a:cxnLst/>
            <a:rect l="l" t="t" r="r" b="b"/>
            <a:pathLst>
              <a:path w="2288135" h="1955315">
                <a:moveTo>
                  <a:pt x="0" y="0"/>
                </a:moveTo>
                <a:lnTo>
                  <a:pt x="2288134" y="0"/>
                </a:lnTo>
                <a:lnTo>
                  <a:pt x="2288134" y="1955315"/>
                </a:lnTo>
                <a:lnTo>
                  <a:pt x="0" y="195531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Freeform 7"/>
          <p:cNvSpPr/>
          <p:nvPr/>
        </p:nvSpPr>
        <p:spPr>
          <a:xfrm>
            <a:off x="13378971" y="5874071"/>
            <a:ext cx="1827331" cy="1955315"/>
          </a:xfrm>
          <a:custGeom>
            <a:avLst/>
            <a:gdLst/>
            <a:ahLst/>
            <a:cxnLst/>
            <a:rect l="l" t="t" r="r" b="b"/>
            <a:pathLst>
              <a:path w="1827331" h="1955315">
                <a:moveTo>
                  <a:pt x="0" y="0"/>
                </a:moveTo>
                <a:lnTo>
                  <a:pt x="1827331" y="0"/>
                </a:lnTo>
                <a:lnTo>
                  <a:pt x="1827331" y="1955315"/>
                </a:lnTo>
                <a:lnTo>
                  <a:pt x="0" y="195531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" name="TextBox 8"/>
          <p:cNvSpPr txBox="1"/>
          <p:nvPr/>
        </p:nvSpPr>
        <p:spPr>
          <a:xfrm>
            <a:off x="3398002" y="914400"/>
            <a:ext cx="11491996" cy="717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WAY-FORWARD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155513" y="4317032"/>
            <a:ext cx="3679701" cy="11374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77"/>
              </a:lnSpc>
              <a:spcBef>
                <a:spcPct val="0"/>
              </a:spcBef>
            </a:pPr>
            <a:r>
              <a:rPr lang="en-US" sz="162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ENHANCE PROMOTIONS FOR MOBILES, APPLIANCES, AND ENTERTAINMENT CATEGORIES TO BOOST SALES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304845" y="4317032"/>
            <a:ext cx="3679701" cy="11374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77"/>
              </a:lnSpc>
              <a:spcBef>
                <a:spcPct val="0"/>
              </a:spcBef>
            </a:pPr>
            <a:r>
              <a:rPr lang="en-US" sz="162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DEVELOP TARGETED MARKETING FOR FASHION AND BEAUTY SEGMENTS TO ATTRACT SPECIFIC CUSTOMER GROUPS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451396" y="4317032"/>
            <a:ext cx="3679701" cy="8522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77"/>
              </a:lnSpc>
              <a:spcBef>
                <a:spcPct val="0"/>
              </a:spcBef>
            </a:pPr>
            <a:r>
              <a:rPr lang="en-US" sz="162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IMPLEMENT LOYALTY PROGRAMS FOR HIGH-VALUE CUSTOMERS AND OFFER PERSONALIZED PROMOTIONS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156903" y="8120897"/>
            <a:ext cx="3679701" cy="8522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77"/>
              </a:lnSpc>
              <a:spcBef>
                <a:spcPct val="0"/>
              </a:spcBef>
            </a:pPr>
            <a:r>
              <a:rPr lang="en-US" sz="162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TARGET MARKETING CAMPAIGNS IN CALIFORNIA AND FLORIDA; INCREASE OUTREACH IN LOW-SALES STATES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306235" y="8120897"/>
            <a:ext cx="3679701" cy="11374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77"/>
              </a:lnSpc>
              <a:spcBef>
                <a:spcPct val="0"/>
              </a:spcBef>
            </a:pPr>
            <a:r>
              <a:rPr lang="en-US" sz="162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OPTIMIZE DISCOUNT STRATEGIES DURING PEAK SALES MONTHS WITH MODERATE RATES FOR STEADY GROWTH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452786" y="8120897"/>
            <a:ext cx="3679701" cy="11374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77"/>
              </a:lnSpc>
              <a:spcBef>
                <a:spcPct val="0"/>
              </a:spcBef>
            </a:pPr>
            <a:r>
              <a:rPr lang="en-US" sz="162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IMPROVE ORDER FULFILLMENT AND REDUCE CANCELLATIONS TO ENHANCE CUSTOMER SATISFACTION AND EFFICIENCY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502E92">
                <a:alpha val="100000"/>
              </a:srgbClr>
            </a:gs>
            <a:gs pos="100000">
              <a:srgbClr val="AF1C93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861712" y="2486107"/>
            <a:ext cx="5466680" cy="5460218"/>
          </a:xfrm>
          <a:custGeom>
            <a:avLst/>
            <a:gdLst/>
            <a:ahLst/>
            <a:cxnLst/>
            <a:rect l="l" t="t" r="r" b="b"/>
            <a:pathLst>
              <a:path w="5466680" h="5460218">
                <a:moveTo>
                  <a:pt x="0" y="0"/>
                </a:moveTo>
                <a:lnTo>
                  <a:pt x="5466680" y="0"/>
                </a:lnTo>
                <a:lnTo>
                  <a:pt x="5466680" y="5460218"/>
                </a:lnTo>
                <a:lnTo>
                  <a:pt x="0" y="54602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TextBox 3"/>
          <p:cNvSpPr txBox="1"/>
          <p:nvPr/>
        </p:nvSpPr>
        <p:spPr>
          <a:xfrm>
            <a:off x="8165334" y="2643196"/>
            <a:ext cx="4996695" cy="5120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82"/>
              </a:lnSpc>
              <a:spcBef>
                <a:spcPct val="0"/>
              </a:spcBef>
            </a:pPr>
            <a:r>
              <a:rPr lang="en-US" sz="2844" i="1">
                <a:solidFill>
                  <a:srgbClr val="FFFFF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SUBMITTED BY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8165334" y="3437750"/>
            <a:ext cx="8591326" cy="12864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906"/>
              </a:lnSpc>
              <a:spcBef>
                <a:spcPct val="0"/>
              </a:spcBef>
            </a:pPr>
            <a:r>
              <a:rPr lang="en-US" sz="7075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MOHAMED AFSAR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165334" y="5130491"/>
            <a:ext cx="5156742" cy="15092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82"/>
              </a:lnSpc>
            </a:pPr>
            <a:r>
              <a:rPr lang="en-US" sz="2844" i="1">
                <a:solidFill>
                  <a:srgbClr val="FFFFF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BADM - MB26</a:t>
            </a:r>
          </a:p>
          <a:p>
            <a:pPr algn="l">
              <a:lnSpc>
                <a:spcPts val="3982"/>
              </a:lnSpc>
            </a:pPr>
            <a:r>
              <a:rPr lang="en-US" sz="2844" i="1">
                <a:solidFill>
                  <a:srgbClr val="FFFFF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MIAFSAR@GMAIL.COM</a:t>
            </a:r>
          </a:p>
          <a:p>
            <a:pPr algn="l">
              <a:lnSpc>
                <a:spcPts val="3982"/>
              </a:lnSpc>
              <a:spcBef>
                <a:spcPct val="0"/>
              </a:spcBef>
            </a:pPr>
            <a:r>
              <a:rPr lang="en-US" sz="2844" i="1">
                <a:solidFill>
                  <a:srgbClr val="FFFFF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+91 9677476692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165334" y="7046032"/>
            <a:ext cx="3589309" cy="5120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82"/>
              </a:lnSpc>
              <a:spcBef>
                <a:spcPct val="0"/>
              </a:spcBef>
            </a:pPr>
            <a:r>
              <a:rPr lang="en-US" sz="2844" b="1" i="1">
                <a:solidFill>
                  <a:srgbClr val="FFFFFF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THANK YOU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502E92">
                <a:alpha val="100000"/>
              </a:srgbClr>
            </a:gs>
            <a:gs pos="100000">
              <a:srgbClr val="AF1C93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0" y="5143500"/>
            <a:ext cx="2722094" cy="1093787"/>
          </a:xfrm>
          <a:custGeom>
            <a:avLst/>
            <a:gdLst/>
            <a:ahLst/>
            <a:cxnLst/>
            <a:rect l="l" t="t" r="r" b="b"/>
            <a:pathLst>
              <a:path w="2722094" h="1093787">
                <a:moveTo>
                  <a:pt x="0" y="0"/>
                </a:moveTo>
                <a:lnTo>
                  <a:pt x="2722094" y="0"/>
                </a:lnTo>
                <a:lnTo>
                  <a:pt x="2722094" y="1093787"/>
                </a:lnTo>
                <a:lnTo>
                  <a:pt x="0" y="10937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TextBox 3"/>
          <p:cNvSpPr txBox="1"/>
          <p:nvPr/>
        </p:nvSpPr>
        <p:spPr>
          <a:xfrm>
            <a:off x="3096595" y="3106333"/>
            <a:ext cx="12094809" cy="1718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367"/>
              </a:lnSpc>
              <a:spcBef>
                <a:spcPct val="0"/>
              </a:spcBef>
            </a:pPr>
            <a:r>
              <a:rPr lang="en-US" sz="9548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DATA ANALYSIS</a:t>
            </a:r>
          </a:p>
        </p:txBody>
      </p:sp>
      <p:sp>
        <p:nvSpPr>
          <p:cNvPr id="4" name="Freeform 4"/>
          <p:cNvSpPr/>
          <p:nvPr/>
        </p:nvSpPr>
        <p:spPr>
          <a:xfrm rot="-10800000">
            <a:off x="2509045" y="5143500"/>
            <a:ext cx="2722094" cy="1093787"/>
          </a:xfrm>
          <a:custGeom>
            <a:avLst/>
            <a:gdLst/>
            <a:ahLst/>
            <a:cxnLst/>
            <a:rect l="l" t="t" r="r" b="b"/>
            <a:pathLst>
              <a:path w="2722094" h="1093787">
                <a:moveTo>
                  <a:pt x="0" y="0"/>
                </a:moveTo>
                <a:lnTo>
                  <a:pt x="2722093" y="0"/>
                </a:lnTo>
                <a:lnTo>
                  <a:pt x="2722093" y="1093787"/>
                </a:lnTo>
                <a:lnTo>
                  <a:pt x="0" y="10937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 rot="-10800000">
            <a:off x="4930792" y="5143500"/>
            <a:ext cx="2722094" cy="1093787"/>
          </a:xfrm>
          <a:custGeom>
            <a:avLst/>
            <a:gdLst/>
            <a:ahLst/>
            <a:cxnLst/>
            <a:rect l="l" t="t" r="r" b="b"/>
            <a:pathLst>
              <a:path w="2722094" h="1093787">
                <a:moveTo>
                  <a:pt x="0" y="0"/>
                </a:moveTo>
                <a:lnTo>
                  <a:pt x="2722093" y="0"/>
                </a:lnTo>
                <a:lnTo>
                  <a:pt x="2722093" y="1093787"/>
                </a:lnTo>
                <a:lnTo>
                  <a:pt x="0" y="10937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 rot="-10800000">
            <a:off x="7439836" y="5143500"/>
            <a:ext cx="2722094" cy="1093787"/>
          </a:xfrm>
          <a:custGeom>
            <a:avLst/>
            <a:gdLst/>
            <a:ahLst/>
            <a:cxnLst/>
            <a:rect l="l" t="t" r="r" b="b"/>
            <a:pathLst>
              <a:path w="2722094" h="1093787">
                <a:moveTo>
                  <a:pt x="0" y="0"/>
                </a:moveTo>
                <a:lnTo>
                  <a:pt x="2722094" y="0"/>
                </a:lnTo>
                <a:lnTo>
                  <a:pt x="2722094" y="1093787"/>
                </a:lnTo>
                <a:lnTo>
                  <a:pt x="0" y="10937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Freeform 7"/>
          <p:cNvSpPr/>
          <p:nvPr/>
        </p:nvSpPr>
        <p:spPr>
          <a:xfrm rot="-10800000">
            <a:off x="9862685" y="5143500"/>
            <a:ext cx="2722094" cy="1093787"/>
          </a:xfrm>
          <a:custGeom>
            <a:avLst/>
            <a:gdLst/>
            <a:ahLst/>
            <a:cxnLst/>
            <a:rect l="l" t="t" r="r" b="b"/>
            <a:pathLst>
              <a:path w="2722094" h="1093787">
                <a:moveTo>
                  <a:pt x="0" y="0"/>
                </a:moveTo>
                <a:lnTo>
                  <a:pt x="2722094" y="0"/>
                </a:lnTo>
                <a:lnTo>
                  <a:pt x="2722094" y="1093787"/>
                </a:lnTo>
                <a:lnTo>
                  <a:pt x="0" y="10937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" name="Freeform 8"/>
          <p:cNvSpPr/>
          <p:nvPr/>
        </p:nvSpPr>
        <p:spPr>
          <a:xfrm rot="-10800000">
            <a:off x="12371730" y="5143500"/>
            <a:ext cx="2722094" cy="1093787"/>
          </a:xfrm>
          <a:custGeom>
            <a:avLst/>
            <a:gdLst/>
            <a:ahLst/>
            <a:cxnLst/>
            <a:rect l="l" t="t" r="r" b="b"/>
            <a:pathLst>
              <a:path w="2722094" h="1093787">
                <a:moveTo>
                  <a:pt x="0" y="0"/>
                </a:moveTo>
                <a:lnTo>
                  <a:pt x="2722094" y="0"/>
                </a:lnTo>
                <a:lnTo>
                  <a:pt x="2722094" y="1093787"/>
                </a:lnTo>
                <a:lnTo>
                  <a:pt x="0" y="10937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9" name="Freeform 9"/>
          <p:cNvSpPr/>
          <p:nvPr/>
        </p:nvSpPr>
        <p:spPr>
          <a:xfrm rot="-10800000">
            <a:off x="14793477" y="5143500"/>
            <a:ext cx="2722094" cy="1093787"/>
          </a:xfrm>
          <a:custGeom>
            <a:avLst/>
            <a:gdLst/>
            <a:ahLst/>
            <a:cxnLst/>
            <a:rect l="l" t="t" r="r" b="b"/>
            <a:pathLst>
              <a:path w="2722094" h="1093787">
                <a:moveTo>
                  <a:pt x="0" y="0"/>
                </a:moveTo>
                <a:lnTo>
                  <a:pt x="2722094" y="0"/>
                </a:lnTo>
                <a:lnTo>
                  <a:pt x="2722094" y="1093787"/>
                </a:lnTo>
                <a:lnTo>
                  <a:pt x="0" y="10937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0" name="Freeform 10"/>
          <p:cNvSpPr/>
          <p:nvPr/>
        </p:nvSpPr>
        <p:spPr>
          <a:xfrm rot="-10800000">
            <a:off x="17302521" y="5143500"/>
            <a:ext cx="2722094" cy="1093787"/>
          </a:xfrm>
          <a:custGeom>
            <a:avLst/>
            <a:gdLst/>
            <a:ahLst/>
            <a:cxnLst/>
            <a:rect l="l" t="t" r="r" b="b"/>
            <a:pathLst>
              <a:path w="2722094" h="1093787">
                <a:moveTo>
                  <a:pt x="0" y="0"/>
                </a:moveTo>
                <a:lnTo>
                  <a:pt x="2722094" y="0"/>
                </a:lnTo>
                <a:lnTo>
                  <a:pt x="2722094" y="1093787"/>
                </a:lnTo>
                <a:lnTo>
                  <a:pt x="0" y="10937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502E92">
                <a:alpha val="100000"/>
              </a:srgbClr>
            </a:gs>
            <a:gs pos="100000">
              <a:srgbClr val="AF1C93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52440" y="1242566"/>
            <a:ext cx="17183120" cy="7801868"/>
          </a:xfrm>
          <a:custGeom>
            <a:avLst/>
            <a:gdLst/>
            <a:ahLst/>
            <a:cxnLst/>
            <a:rect l="l" t="t" r="r" b="b"/>
            <a:pathLst>
              <a:path w="17183120" h="7801868">
                <a:moveTo>
                  <a:pt x="0" y="0"/>
                </a:moveTo>
                <a:lnTo>
                  <a:pt x="17183120" y="0"/>
                </a:lnTo>
                <a:lnTo>
                  <a:pt x="17183120" y="7801868"/>
                </a:lnTo>
                <a:lnTo>
                  <a:pt x="0" y="78018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29129"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502E92">
                <a:alpha val="100000"/>
              </a:srgbClr>
            </a:gs>
            <a:gs pos="100000">
              <a:srgbClr val="AF1C93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20358" y="7077699"/>
            <a:ext cx="8474751" cy="2620623"/>
            <a:chOff x="0" y="0"/>
            <a:chExt cx="2531548" cy="78282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531548" cy="782823"/>
            </a:xfrm>
            <a:custGeom>
              <a:avLst/>
              <a:gdLst/>
              <a:ahLst/>
              <a:cxnLst/>
              <a:rect l="l" t="t" r="r" b="b"/>
              <a:pathLst>
                <a:path w="2531548" h="782823">
                  <a:moveTo>
                    <a:pt x="2407088" y="782823"/>
                  </a:moveTo>
                  <a:lnTo>
                    <a:pt x="124460" y="782823"/>
                  </a:lnTo>
                  <a:cubicBezTo>
                    <a:pt x="55880" y="782823"/>
                    <a:pt x="0" y="726943"/>
                    <a:pt x="0" y="65836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407088" y="0"/>
                  </a:lnTo>
                  <a:cubicBezTo>
                    <a:pt x="2475668" y="0"/>
                    <a:pt x="2531548" y="55880"/>
                    <a:pt x="2531548" y="124460"/>
                  </a:cubicBezTo>
                  <a:lnTo>
                    <a:pt x="2531548" y="658363"/>
                  </a:lnTo>
                  <a:cubicBezTo>
                    <a:pt x="2531548" y="726943"/>
                    <a:pt x="2475668" y="782823"/>
                    <a:pt x="2407088" y="782823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9292891" y="7077954"/>
            <a:ext cx="8474751" cy="2620623"/>
            <a:chOff x="0" y="0"/>
            <a:chExt cx="2531548" cy="78282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531548" cy="782823"/>
            </a:xfrm>
            <a:custGeom>
              <a:avLst/>
              <a:gdLst/>
              <a:ahLst/>
              <a:cxnLst/>
              <a:rect l="l" t="t" r="r" b="b"/>
              <a:pathLst>
                <a:path w="2531548" h="782823">
                  <a:moveTo>
                    <a:pt x="2407088" y="782823"/>
                  </a:moveTo>
                  <a:lnTo>
                    <a:pt x="124460" y="782823"/>
                  </a:lnTo>
                  <a:cubicBezTo>
                    <a:pt x="55880" y="782823"/>
                    <a:pt x="0" y="726943"/>
                    <a:pt x="0" y="65836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407088" y="0"/>
                  </a:lnTo>
                  <a:cubicBezTo>
                    <a:pt x="2475668" y="0"/>
                    <a:pt x="2531548" y="55880"/>
                    <a:pt x="2531548" y="124460"/>
                  </a:cubicBezTo>
                  <a:lnTo>
                    <a:pt x="2531548" y="658363"/>
                  </a:lnTo>
                  <a:cubicBezTo>
                    <a:pt x="2531548" y="726943"/>
                    <a:pt x="2475668" y="782823"/>
                    <a:pt x="2407088" y="782823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520358" y="4186537"/>
            <a:ext cx="8474751" cy="2620623"/>
            <a:chOff x="0" y="0"/>
            <a:chExt cx="2531548" cy="78282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531548" cy="782823"/>
            </a:xfrm>
            <a:custGeom>
              <a:avLst/>
              <a:gdLst/>
              <a:ahLst/>
              <a:cxnLst/>
              <a:rect l="l" t="t" r="r" b="b"/>
              <a:pathLst>
                <a:path w="2531548" h="782823">
                  <a:moveTo>
                    <a:pt x="2407088" y="782823"/>
                  </a:moveTo>
                  <a:lnTo>
                    <a:pt x="124460" y="782823"/>
                  </a:lnTo>
                  <a:cubicBezTo>
                    <a:pt x="55880" y="782823"/>
                    <a:pt x="0" y="726943"/>
                    <a:pt x="0" y="65836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407088" y="0"/>
                  </a:lnTo>
                  <a:cubicBezTo>
                    <a:pt x="2475668" y="0"/>
                    <a:pt x="2531548" y="55880"/>
                    <a:pt x="2531548" y="124460"/>
                  </a:cubicBezTo>
                  <a:lnTo>
                    <a:pt x="2531548" y="658363"/>
                  </a:lnTo>
                  <a:cubicBezTo>
                    <a:pt x="2531548" y="726943"/>
                    <a:pt x="2475668" y="782823"/>
                    <a:pt x="2407088" y="782823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292891" y="4186793"/>
            <a:ext cx="8474751" cy="2620623"/>
            <a:chOff x="0" y="0"/>
            <a:chExt cx="2531548" cy="78282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531548" cy="782823"/>
            </a:xfrm>
            <a:custGeom>
              <a:avLst/>
              <a:gdLst/>
              <a:ahLst/>
              <a:cxnLst/>
              <a:rect l="l" t="t" r="r" b="b"/>
              <a:pathLst>
                <a:path w="2531548" h="782823">
                  <a:moveTo>
                    <a:pt x="2407088" y="782823"/>
                  </a:moveTo>
                  <a:lnTo>
                    <a:pt x="124460" y="782823"/>
                  </a:lnTo>
                  <a:cubicBezTo>
                    <a:pt x="55880" y="782823"/>
                    <a:pt x="0" y="726943"/>
                    <a:pt x="0" y="65836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407088" y="0"/>
                  </a:lnTo>
                  <a:cubicBezTo>
                    <a:pt x="2475668" y="0"/>
                    <a:pt x="2531548" y="55880"/>
                    <a:pt x="2531548" y="124460"/>
                  </a:cubicBezTo>
                  <a:lnTo>
                    <a:pt x="2531548" y="658363"/>
                  </a:lnTo>
                  <a:cubicBezTo>
                    <a:pt x="2531548" y="726943"/>
                    <a:pt x="2475668" y="782823"/>
                    <a:pt x="2407088" y="782823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520358" y="1298959"/>
            <a:ext cx="8474751" cy="2620623"/>
            <a:chOff x="0" y="0"/>
            <a:chExt cx="2531548" cy="78282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531548" cy="782823"/>
            </a:xfrm>
            <a:custGeom>
              <a:avLst/>
              <a:gdLst/>
              <a:ahLst/>
              <a:cxnLst/>
              <a:rect l="l" t="t" r="r" b="b"/>
              <a:pathLst>
                <a:path w="2531548" h="782823">
                  <a:moveTo>
                    <a:pt x="2407088" y="782823"/>
                  </a:moveTo>
                  <a:lnTo>
                    <a:pt x="124460" y="782823"/>
                  </a:lnTo>
                  <a:cubicBezTo>
                    <a:pt x="55880" y="782823"/>
                    <a:pt x="0" y="726943"/>
                    <a:pt x="0" y="65836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407088" y="0"/>
                  </a:lnTo>
                  <a:cubicBezTo>
                    <a:pt x="2475668" y="0"/>
                    <a:pt x="2531548" y="55880"/>
                    <a:pt x="2531548" y="124460"/>
                  </a:cubicBezTo>
                  <a:lnTo>
                    <a:pt x="2531548" y="658363"/>
                  </a:lnTo>
                  <a:cubicBezTo>
                    <a:pt x="2531548" y="726943"/>
                    <a:pt x="2475668" y="782823"/>
                    <a:pt x="2407088" y="782823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2" name="Freeform 12"/>
          <p:cNvSpPr/>
          <p:nvPr/>
        </p:nvSpPr>
        <p:spPr>
          <a:xfrm>
            <a:off x="772239" y="1868191"/>
            <a:ext cx="1334961" cy="1482671"/>
          </a:xfrm>
          <a:custGeom>
            <a:avLst/>
            <a:gdLst/>
            <a:ahLst/>
            <a:cxnLst/>
            <a:rect l="l" t="t" r="r" b="b"/>
            <a:pathLst>
              <a:path w="1334961" h="1482671">
                <a:moveTo>
                  <a:pt x="0" y="0"/>
                </a:moveTo>
                <a:lnTo>
                  <a:pt x="1334961" y="0"/>
                </a:lnTo>
                <a:lnTo>
                  <a:pt x="1334961" y="1482670"/>
                </a:lnTo>
                <a:lnTo>
                  <a:pt x="0" y="14826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13" name="Group 13"/>
          <p:cNvGrpSpPr/>
          <p:nvPr/>
        </p:nvGrpSpPr>
        <p:grpSpPr>
          <a:xfrm>
            <a:off x="9292891" y="1299215"/>
            <a:ext cx="8474751" cy="2620623"/>
            <a:chOff x="0" y="0"/>
            <a:chExt cx="2531548" cy="782823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531548" cy="782823"/>
            </a:xfrm>
            <a:custGeom>
              <a:avLst/>
              <a:gdLst/>
              <a:ahLst/>
              <a:cxnLst/>
              <a:rect l="l" t="t" r="r" b="b"/>
              <a:pathLst>
                <a:path w="2531548" h="782823">
                  <a:moveTo>
                    <a:pt x="2407088" y="782823"/>
                  </a:moveTo>
                  <a:lnTo>
                    <a:pt x="124460" y="782823"/>
                  </a:lnTo>
                  <a:cubicBezTo>
                    <a:pt x="55880" y="782823"/>
                    <a:pt x="0" y="726943"/>
                    <a:pt x="0" y="65836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407088" y="0"/>
                  </a:lnTo>
                  <a:cubicBezTo>
                    <a:pt x="2475668" y="0"/>
                    <a:pt x="2531548" y="55880"/>
                    <a:pt x="2531548" y="124460"/>
                  </a:cubicBezTo>
                  <a:lnTo>
                    <a:pt x="2531548" y="658363"/>
                  </a:lnTo>
                  <a:cubicBezTo>
                    <a:pt x="2531548" y="726943"/>
                    <a:pt x="2475668" y="782823"/>
                    <a:pt x="2407088" y="782823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5" name="Freeform 15"/>
          <p:cNvSpPr/>
          <p:nvPr/>
        </p:nvSpPr>
        <p:spPr>
          <a:xfrm>
            <a:off x="772239" y="4755514"/>
            <a:ext cx="1334961" cy="1482671"/>
          </a:xfrm>
          <a:custGeom>
            <a:avLst/>
            <a:gdLst/>
            <a:ahLst/>
            <a:cxnLst/>
            <a:rect l="l" t="t" r="r" b="b"/>
            <a:pathLst>
              <a:path w="1334961" h="1482671">
                <a:moveTo>
                  <a:pt x="0" y="0"/>
                </a:moveTo>
                <a:lnTo>
                  <a:pt x="1334961" y="0"/>
                </a:lnTo>
                <a:lnTo>
                  <a:pt x="1334961" y="1482670"/>
                </a:lnTo>
                <a:lnTo>
                  <a:pt x="0" y="14826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6" name="Freeform 16"/>
          <p:cNvSpPr/>
          <p:nvPr/>
        </p:nvSpPr>
        <p:spPr>
          <a:xfrm>
            <a:off x="772239" y="7645360"/>
            <a:ext cx="1334961" cy="1482671"/>
          </a:xfrm>
          <a:custGeom>
            <a:avLst/>
            <a:gdLst/>
            <a:ahLst/>
            <a:cxnLst/>
            <a:rect l="l" t="t" r="r" b="b"/>
            <a:pathLst>
              <a:path w="1334961" h="1482671">
                <a:moveTo>
                  <a:pt x="0" y="0"/>
                </a:moveTo>
                <a:lnTo>
                  <a:pt x="1334961" y="0"/>
                </a:lnTo>
                <a:lnTo>
                  <a:pt x="1334961" y="1482671"/>
                </a:lnTo>
                <a:lnTo>
                  <a:pt x="0" y="14826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7" name="Freeform 17"/>
          <p:cNvSpPr/>
          <p:nvPr/>
        </p:nvSpPr>
        <p:spPr>
          <a:xfrm>
            <a:off x="9646595" y="1828311"/>
            <a:ext cx="1304750" cy="1482671"/>
          </a:xfrm>
          <a:custGeom>
            <a:avLst/>
            <a:gdLst/>
            <a:ahLst/>
            <a:cxnLst/>
            <a:rect l="l" t="t" r="r" b="b"/>
            <a:pathLst>
              <a:path w="1304750" h="1482671">
                <a:moveTo>
                  <a:pt x="0" y="0"/>
                </a:moveTo>
                <a:lnTo>
                  <a:pt x="1304750" y="0"/>
                </a:lnTo>
                <a:lnTo>
                  <a:pt x="1304750" y="1482671"/>
                </a:lnTo>
                <a:lnTo>
                  <a:pt x="0" y="14826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8" name="TextBox 18"/>
          <p:cNvSpPr txBox="1"/>
          <p:nvPr/>
        </p:nvSpPr>
        <p:spPr>
          <a:xfrm>
            <a:off x="2350030" y="1666295"/>
            <a:ext cx="6276316" cy="1857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00"/>
              </a:lnSpc>
              <a:spcBef>
                <a:spcPct val="0"/>
              </a:spcBef>
            </a:pPr>
            <a:r>
              <a:rPr lang="en-US" sz="3000" b="1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Mobiles and Tablets category drives the highest revenue, significantly outperforming other categories</a:t>
            </a:r>
          </a:p>
        </p:txBody>
      </p:sp>
      <p:sp>
        <p:nvSpPr>
          <p:cNvPr id="19" name="Freeform 19"/>
          <p:cNvSpPr/>
          <p:nvPr/>
        </p:nvSpPr>
        <p:spPr>
          <a:xfrm>
            <a:off x="9646595" y="4755514"/>
            <a:ext cx="1304750" cy="1482671"/>
          </a:xfrm>
          <a:custGeom>
            <a:avLst/>
            <a:gdLst/>
            <a:ahLst/>
            <a:cxnLst/>
            <a:rect l="l" t="t" r="r" b="b"/>
            <a:pathLst>
              <a:path w="1304750" h="1482671">
                <a:moveTo>
                  <a:pt x="0" y="0"/>
                </a:moveTo>
                <a:lnTo>
                  <a:pt x="1304750" y="0"/>
                </a:lnTo>
                <a:lnTo>
                  <a:pt x="1304750" y="1482670"/>
                </a:lnTo>
                <a:lnTo>
                  <a:pt x="0" y="14826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0" name="Freeform 20"/>
          <p:cNvSpPr/>
          <p:nvPr/>
        </p:nvSpPr>
        <p:spPr>
          <a:xfrm>
            <a:off x="9646595" y="7645360"/>
            <a:ext cx="1304750" cy="1482671"/>
          </a:xfrm>
          <a:custGeom>
            <a:avLst/>
            <a:gdLst/>
            <a:ahLst/>
            <a:cxnLst/>
            <a:rect l="l" t="t" r="r" b="b"/>
            <a:pathLst>
              <a:path w="1304750" h="1482671">
                <a:moveTo>
                  <a:pt x="0" y="0"/>
                </a:moveTo>
                <a:lnTo>
                  <a:pt x="1304750" y="0"/>
                </a:lnTo>
                <a:lnTo>
                  <a:pt x="1304750" y="1482671"/>
                </a:lnTo>
                <a:lnTo>
                  <a:pt x="0" y="14826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1" name="TextBox 21"/>
          <p:cNvSpPr txBox="1"/>
          <p:nvPr/>
        </p:nvSpPr>
        <p:spPr>
          <a:xfrm>
            <a:off x="2350030" y="4555665"/>
            <a:ext cx="6276316" cy="1857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00"/>
              </a:lnSpc>
              <a:spcBef>
                <a:spcPct val="0"/>
              </a:spcBef>
            </a:pPr>
            <a:r>
              <a:rPr lang="en-US" sz="3000" b="1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Appliances and Entertainment are strong secondary categories worth further investment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350030" y="7673891"/>
            <a:ext cx="6276316" cy="1400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00"/>
              </a:lnSpc>
              <a:spcBef>
                <a:spcPct val="0"/>
              </a:spcBef>
            </a:pPr>
            <a:r>
              <a:rPr lang="en-US" sz="3000" b="1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Fashion and Beauty categories have lower sales but potential for growth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1189470" y="1666295"/>
            <a:ext cx="6276316" cy="1857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00"/>
              </a:lnSpc>
              <a:spcBef>
                <a:spcPct val="0"/>
              </a:spcBef>
            </a:pPr>
            <a:r>
              <a:rPr lang="en-US" sz="3000" b="1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Enhance promotions and discounts for Mobiles, Appliances, and Entertainment categories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1189470" y="4782474"/>
            <a:ext cx="6276316" cy="1400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00"/>
              </a:lnSpc>
              <a:spcBef>
                <a:spcPct val="0"/>
              </a:spcBef>
            </a:pPr>
            <a:r>
              <a:rPr lang="en-US" sz="3000" b="1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Develop targeted marketing campaigns for Fashion and Beauty segments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1189470" y="7400925"/>
            <a:ext cx="6276316" cy="1857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00"/>
              </a:lnSpc>
              <a:spcBef>
                <a:spcPct val="0"/>
              </a:spcBef>
            </a:pPr>
            <a:r>
              <a:rPr lang="en-US" sz="3000" b="1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Improve cross-selling opportunities between top-performing and lower-performing categories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2379711" y="352880"/>
            <a:ext cx="4756044" cy="675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56"/>
              </a:lnSpc>
              <a:spcBef>
                <a:spcPct val="0"/>
              </a:spcBef>
            </a:pPr>
            <a:r>
              <a:rPr lang="en-US" sz="3754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INSIGHTS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0878324" y="356695"/>
            <a:ext cx="5303885" cy="675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56"/>
              </a:lnSpc>
              <a:spcBef>
                <a:spcPct val="0"/>
              </a:spcBef>
            </a:pPr>
            <a:r>
              <a:rPr lang="en-US" sz="3754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RECOMMENDATIONS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502E92">
                <a:alpha val="100000"/>
              </a:srgbClr>
            </a:gs>
            <a:gs pos="100000">
              <a:srgbClr val="AF1C93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71696" y="1717154"/>
            <a:ext cx="17144609" cy="6852691"/>
          </a:xfrm>
          <a:custGeom>
            <a:avLst/>
            <a:gdLst/>
            <a:ahLst/>
            <a:cxnLst/>
            <a:rect l="l" t="t" r="r" b="b"/>
            <a:pathLst>
              <a:path w="17144609" h="6852691">
                <a:moveTo>
                  <a:pt x="0" y="0"/>
                </a:moveTo>
                <a:lnTo>
                  <a:pt x="17144608" y="0"/>
                </a:lnTo>
                <a:lnTo>
                  <a:pt x="17144608" y="6852692"/>
                </a:lnTo>
                <a:lnTo>
                  <a:pt x="0" y="68526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502E92">
                <a:alpha val="100000"/>
              </a:srgbClr>
            </a:gs>
            <a:gs pos="100000">
              <a:srgbClr val="AF1C93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20358" y="7077699"/>
            <a:ext cx="8474751" cy="2620623"/>
            <a:chOff x="0" y="0"/>
            <a:chExt cx="2531548" cy="78282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531548" cy="782823"/>
            </a:xfrm>
            <a:custGeom>
              <a:avLst/>
              <a:gdLst/>
              <a:ahLst/>
              <a:cxnLst/>
              <a:rect l="l" t="t" r="r" b="b"/>
              <a:pathLst>
                <a:path w="2531548" h="782823">
                  <a:moveTo>
                    <a:pt x="2407088" y="782823"/>
                  </a:moveTo>
                  <a:lnTo>
                    <a:pt x="124460" y="782823"/>
                  </a:lnTo>
                  <a:cubicBezTo>
                    <a:pt x="55880" y="782823"/>
                    <a:pt x="0" y="726943"/>
                    <a:pt x="0" y="65836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407088" y="0"/>
                  </a:lnTo>
                  <a:cubicBezTo>
                    <a:pt x="2475668" y="0"/>
                    <a:pt x="2531548" y="55880"/>
                    <a:pt x="2531548" y="124460"/>
                  </a:cubicBezTo>
                  <a:lnTo>
                    <a:pt x="2531548" y="658363"/>
                  </a:lnTo>
                  <a:cubicBezTo>
                    <a:pt x="2531548" y="726943"/>
                    <a:pt x="2475668" y="782823"/>
                    <a:pt x="2407088" y="782823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9292891" y="7077954"/>
            <a:ext cx="8474751" cy="2620623"/>
            <a:chOff x="0" y="0"/>
            <a:chExt cx="2531548" cy="78282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531548" cy="782823"/>
            </a:xfrm>
            <a:custGeom>
              <a:avLst/>
              <a:gdLst/>
              <a:ahLst/>
              <a:cxnLst/>
              <a:rect l="l" t="t" r="r" b="b"/>
              <a:pathLst>
                <a:path w="2531548" h="782823">
                  <a:moveTo>
                    <a:pt x="2407088" y="782823"/>
                  </a:moveTo>
                  <a:lnTo>
                    <a:pt x="124460" y="782823"/>
                  </a:lnTo>
                  <a:cubicBezTo>
                    <a:pt x="55880" y="782823"/>
                    <a:pt x="0" y="726943"/>
                    <a:pt x="0" y="65836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407088" y="0"/>
                  </a:lnTo>
                  <a:cubicBezTo>
                    <a:pt x="2475668" y="0"/>
                    <a:pt x="2531548" y="55880"/>
                    <a:pt x="2531548" y="124460"/>
                  </a:cubicBezTo>
                  <a:lnTo>
                    <a:pt x="2531548" y="658363"/>
                  </a:lnTo>
                  <a:cubicBezTo>
                    <a:pt x="2531548" y="726943"/>
                    <a:pt x="2475668" y="782823"/>
                    <a:pt x="2407088" y="782823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520358" y="4186537"/>
            <a:ext cx="8474751" cy="2620623"/>
            <a:chOff x="0" y="0"/>
            <a:chExt cx="2531548" cy="78282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531548" cy="782823"/>
            </a:xfrm>
            <a:custGeom>
              <a:avLst/>
              <a:gdLst/>
              <a:ahLst/>
              <a:cxnLst/>
              <a:rect l="l" t="t" r="r" b="b"/>
              <a:pathLst>
                <a:path w="2531548" h="782823">
                  <a:moveTo>
                    <a:pt x="2407088" y="782823"/>
                  </a:moveTo>
                  <a:lnTo>
                    <a:pt x="124460" y="782823"/>
                  </a:lnTo>
                  <a:cubicBezTo>
                    <a:pt x="55880" y="782823"/>
                    <a:pt x="0" y="726943"/>
                    <a:pt x="0" y="65836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407088" y="0"/>
                  </a:lnTo>
                  <a:cubicBezTo>
                    <a:pt x="2475668" y="0"/>
                    <a:pt x="2531548" y="55880"/>
                    <a:pt x="2531548" y="124460"/>
                  </a:cubicBezTo>
                  <a:lnTo>
                    <a:pt x="2531548" y="658363"/>
                  </a:lnTo>
                  <a:cubicBezTo>
                    <a:pt x="2531548" y="726943"/>
                    <a:pt x="2475668" y="782823"/>
                    <a:pt x="2407088" y="782823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292891" y="4186793"/>
            <a:ext cx="8474751" cy="2620623"/>
            <a:chOff x="0" y="0"/>
            <a:chExt cx="2531548" cy="78282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531548" cy="782823"/>
            </a:xfrm>
            <a:custGeom>
              <a:avLst/>
              <a:gdLst/>
              <a:ahLst/>
              <a:cxnLst/>
              <a:rect l="l" t="t" r="r" b="b"/>
              <a:pathLst>
                <a:path w="2531548" h="782823">
                  <a:moveTo>
                    <a:pt x="2407088" y="782823"/>
                  </a:moveTo>
                  <a:lnTo>
                    <a:pt x="124460" y="782823"/>
                  </a:lnTo>
                  <a:cubicBezTo>
                    <a:pt x="55880" y="782823"/>
                    <a:pt x="0" y="726943"/>
                    <a:pt x="0" y="65836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407088" y="0"/>
                  </a:lnTo>
                  <a:cubicBezTo>
                    <a:pt x="2475668" y="0"/>
                    <a:pt x="2531548" y="55880"/>
                    <a:pt x="2531548" y="124460"/>
                  </a:cubicBezTo>
                  <a:lnTo>
                    <a:pt x="2531548" y="658363"/>
                  </a:lnTo>
                  <a:cubicBezTo>
                    <a:pt x="2531548" y="726943"/>
                    <a:pt x="2475668" y="782823"/>
                    <a:pt x="2407088" y="782823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520358" y="1298959"/>
            <a:ext cx="8474751" cy="2620623"/>
            <a:chOff x="0" y="0"/>
            <a:chExt cx="2531548" cy="78282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531548" cy="782823"/>
            </a:xfrm>
            <a:custGeom>
              <a:avLst/>
              <a:gdLst/>
              <a:ahLst/>
              <a:cxnLst/>
              <a:rect l="l" t="t" r="r" b="b"/>
              <a:pathLst>
                <a:path w="2531548" h="782823">
                  <a:moveTo>
                    <a:pt x="2407088" y="782823"/>
                  </a:moveTo>
                  <a:lnTo>
                    <a:pt x="124460" y="782823"/>
                  </a:lnTo>
                  <a:cubicBezTo>
                    <a:pt x="55880" y="782823"/>
                    <a:pt x="0" y="726943"/>
                    <a:pt x="0" y="65836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407088" y="0"/>
                  </a:lnTo>
                  <a:cubicBezTo>
                    <a:pt x="2475668" y="0"/>
                    <a:pt x="2531548" y="55880"/>
                    <a:pt x="2531548" y="124460"/>
                  </a:cubicBezTo>
                  <a:lnTo>
                    <a:pt x="2531548" y="658363"/>
                  </a:lnTo>
                  <a:cubicBezTo>
                    <a:pt x="2531548" y="726943"/>
                    <a:pt x="2475668" y="782823"/>
                    <a:pt x="2407088" y="782823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2" name="Freeform 12"/>
          <p:cNvSpPr/>
          <p:nvPr/>
        </p:nvSpPr>
        <p:spPr>
          <a:xfrm>
            <a:off x="772239" y="1868191"/>
            <a:ext cx="1334961" cy="1482671"/>
          </a:xfrm>
          <a:custGeom>
            <a:avLst/>
            <a:gdLst/>
            <a:ahLst/>
            <a:cxnLst/>
            <a:rect l="l" t="t" r="r" b="b"/>
            <a:pathLst>
              <a:path w="1334961" h="1482671">
                <a:moveTo>
                  <a:pt x="0" y="0"/>
                </a:moveTo>
                <a:lnTo>
                  <a:pt x="1334961" y="0"/>
                </a:lnTo>
                <a:lnTo>
                  <a:pt x="1334961" y="1482670"/>
                </a:lnTo>
                <a:lnTo>
                  <a:pt x="0" y="14826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13" name="Group 13"/>
          <p:cNvGrpSpPr/>
          <p:nvPr/>
        </p:nvGrpSpPr>
        <p:grpSpPr>
          <a:xfrm>
            <a:off x="9292891" y="1299215"/>
            <a:ext cx="8474751" cy="2620623"/>
            <a:chOff x="0" y="0"/>
            <a:chExt cx="2531548" cy="782823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531548" cy="782823"/>
            </a:xfrm>
            <a:custGeom>
              <a:avLst/>
              <a:gdLst/>
              <a:ahLst/>
              <a:cxnLst/>
              <a:rect l="l" t="t" r="r" b="b"/>
              <a:pathLst>
                <a:path w="2531548" h="782823">
                  <a:moveTo>
                    <a:pt x="2407088" y="782823"/>
                  </a:moveTo>
                  <a:lnTo>
                    <a:pt x="124460" y="782823"/>
                  </a:lnTo>
                  <a:cubicBezTo>
                    <a:pt x="55880" y="782823"/>
                    <a:pt x="0" y="726943"/>
                    <a:pt x="0" y="65836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407088" y="0"/>
                  </a:lnTo>
                  <a:cubicBezTo>
                    <a:pt x="2475668" y="0"/>
                    <a:pt x="2531548" y="55880"/>
                    <a:pt x="2531548" y="124460"/>
                  </a:cubicBezTo>
                  <a:lnTo>
                    <a:pt x="2531548" y="658363"/>
                  </a:lnTo>
                  <a:cubicBezTo>
                    <a:pt x="2531548" y="726943"/>
                    <a:pt x="2475668" y="782823"/>
                    <a:pt x="2407088" y="782823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5" name="Freeform 15"/>
          <p:cNvSpPr/>
          <p:nvPr/>
        </p:nvSpPr>
        <p:spPr>
          <a:xfrm>
            <a:off x="772239" y="4755514"/>
            <a:ext cx="1334961" cy="1482671"/>
          </a:xfrm>
          <a:custGeom>
            <a:avLst/>
            <a:gdLst/>
            <a:ahLst/>
            <a:cxnLst/>
            <a:rect l="l" t="t" r="r" b="b"/>
            <a:pathLst>
              <a:path w="1334961" h="1482671">
                <a:moveTo>
                  <a:pt x="0" y="0"/>
                </a:moveTo>
                <a:lnTo>
                  <a:pt x="1334961" y="0"/>
                </a:lnTo>
                <a:lnTo>
                  <a:pt x="1334961" y="1482670"/>
                </a:lnTo>
                <a:lnTo>
                  <a:pt x="0" y="14826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6" name="Freeform 16"/>
          <p:cNvSpPr/>
          <p:nvPr/>
        </p:nvSpPr>
        <p:spPr>
          <a:xfrm>
            <a:off x="772239" y="7645360"/>
            <a:ext cx="1334961" cy="1482671"/>
          </a:xfrm>
          <a:custGeom>
            <a:avLst/>
            <a:gdLst/>
            <a:ahLst/>
            <a:cxnLst/>
            <a:rect l="l" t="t" r="r" b="b"/>
            <a:pathLst>
              <a:path w="1334961" h="1482671">
                <a:moveTo>
                  <a:pt x="0" y="0"/>
                </a:moveTo>
                <a:lnTo>
                  <a:pt x="1334961" y="0"/>
                </a:lnTo>
                <a:lnTo>
                  <a:pt x="1334961" y="1482671"/>
                </a:lnTo>
                <a:lnTo>
                  <a:pt x="0" y="14826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7" name="Freeform 17"/>
          <p:cNvSpPr/>
          <p:nvPr/>
        </p:nvSpPr>
        <p:spPr>
          <a:xfrm>
            <a:off x="9646595" y="1828311"/>
            <a:ext cx="1304750" cy="1482671"/>
          </a:xfrm>
          <a:custGeom>
            <a:avLst/>
            <a:gdLst/>
            <a:ahLst/>
            <a:cxnLst/>
            <a:rect l="l" t="t" r="r" b="b"/>
            <a:pathLst>
              <a:path w="1304750" h="1482671">
                <a:moveTo>
                  <a:pt x="0" y="0"/>
                </a:moveTo>
                <a:lnTo>
                  <a:pt x="1304750" y="0"/>
                </a:lnTo>
                <a:lnTo>
                  <a:pt x="1304750" y="1482671"/>
                </a:lnTo>
                <a:lnTo>
                  <a:pt x="0" y="14826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8" name="TextBox 18"/>
          <p:cNvSpPr txBox="1"/>
          <p:nvPr/>
        </p:nvSpPr>
        <p:spPr>
          <a:xfrm>
            <a:off x="2350030" y="1950686"/>
            <a:ext cx="6276316" cy="1400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00"/>
              </a:lnSpc>
              <a:spcBef>
                <a:spcPct val="0"/>
              </a:spcBef>
            </a:pPr>
            <a:r>
              <a:rPr lang="en-US" sz="3000" b="1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High-value orders are concentrated among a few top customers</a:t>
            </a:r>
          </a:p>
        </p:txBody>
      </p:sp>
      <p:sp>
        <p:nvSpPr>
          <p:cNvPr id="19" name="Freeform 19"/>
          <p:cNvSpPr/>
          <p:nvPr/>
        </p:nvSpPr>
        <p:spPr>
          <a:xfrm>
            <a:off x="9646595" y="4755514"/>
            <a:ext cx="1304750" cy="1482671"/>
          </a:xfrm>
          <a:custGeom>
            <a:avLst/>
            <a:gdLst/>
            <a:ahLst/>
            <a:cxnLst/>
            <a:rect l="l" t="t" r="r" b="b"/>
            <a:pathLst>
              <a:path w="1304750" h="1482671">
                <a:moveTo>
                  <a:pt x="0" y="0"/>
                </a:moveTo>
                <a:lnTo>
                  <a:pt x="1304750" y="0"/>
                </a:lnTo>
                <a:lnTo>
                  <a:pt x="1304750" y="1482670"/>
                </a:lnTo>
                <a:lnTo>
                  <a:pt x="0" y="14826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0" name="Freeform 20"/>
          <p:cNvSpPr/>
          <p:nvPr/>
        </p:nvSpPr>
        <p:spPr>
          <a:xfrm>
            <a:off x="9646595" y="7645360"/>
            <a:ext cx="1304750" cy="1482671"/>
          </a:xfrm>
          <a:custGeom>
            <a:avLst/>
            <a:gdLst/>
            <a:ahLst/>
            <a:cxnLst/>
            <a:rect l="l" t="t" r="r" b="b"/>
            <a:pathLst>
              <a:path w="1304750" h="1482671">
                <a:moveTo>
                  <a:pt x="0" y="0"/>
                </a:moveTo>
                <a:lnTo>
                  <a:pt x="1304750" y="0"/>
                </a:lnTo>
                <a:lnTo>
                  <a:pt x="1304750" y="1482671"/>
                </a:lnTo>
                <a:lnTo>
                  <a:pt x="0" y="14826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1" name="TextBox 21"/>
          <p:cNvSpPr txBox="1"/>
          <p:nvPr/>
        </p:nvSpPr>
        <p:spPr>
          <a:xfrm>
            <a:off x="2350030" y="4726939"/>
            <a:ext cx="6276316" cy="1400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00"/>
              </a:lnSpc>
              <a:spcBef>
                <a:spcPct val="0"/>
              </a:spcBef>
            </a:pPr>
            <a:r>
              <a:rPr lang="en-US" sz="3000" b="1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Single large orders drive significant revenue from individual customers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350030" y="7673891"/>
            <a:ext cx="6276316" cy="1400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00"/>
              </a:lnSpc>
              <a:spcBef>
                <a:spcPct val="0"/>
              </a:spcBef>
            </a:pPr>
            <a:r>
              <a:rPr lang="en-US" sz="3000" b="1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Few Customers tend to place high-value orders rather than frequent smaller purchases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1189470" y="1996043"/>
            <a:ext cx="6276316" cy="942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00"/>
              </a:lnSpc>
              <a:spcBef>
                <a:spcPct val="0"/>
              </a:spcBef>
            </a:pPr>
            <a:r>
              <a:rPr lang="en-US" sz="3000" b="1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Implement loyalty programs for high-value customers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1189470" y="5011074"/>
            <a:ext cx="6276316" cy="942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00"/>
              </a:lnSpc>
              <a:spcBef>
                <a:spcPct val="0"/>
              </a:spcBef>
            </a:pPr>
            <a:r>
              <a:rPr lang="en-US" sz="3000" b="1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Target top customers with personalized promotions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1189470" y="7616785"/>
            <a:ext cx="6276316" cy="1400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00"/>
              </a:lnSpc>
              <a:spcBef>
                <a:spcPct val="0"/>
              </a:spcBef>
            </a:pPr>
            <a:r>
              <a:rPr lang="en-US" sz="3000" b="1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Encourage repeat purchases with exclusive discounts and offers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2379711" y="352880"/>
            <a:ext cx="4756044" cy="675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56"/>
              </a:lnSpc>
              <a:spcBef>
                <a:spcPct val="0"/>
              </a:spcBef>
            </a:pPr>
            <a:r>
              <a:rPr lang="en-US" sz="3754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INSIGHTS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0878324" y="356695"/>
            <a:ext cx="5303885" cy="675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56"/>
              </a:lnSpc>
              <a:spcBef>
                <a:spcPct val="0"/>
              </a:spcBef>
            </a:pPr>
            <a:r>
              <a:rPr lang="en-US" sz="3754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RECOMMENDATIONS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502E92">
                <a:alpha val="100000"/>
              </a:srgbClr>
            </a:gs>
            <a:gs pos="100000">
              <a:srgbClr val="AF1C93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55276" y="1674099"/>
            <a:ext cx="17177448" cy="6938802"/>
          </a:xfrm>
          <a:custGeom>
            <a:avLst/>
            <a:gdLst/>
            <a:ahLst/>
            <a:cxnLst/>
            <a:rect l="l" t="t" r="r" b="b"/>
            <a:pathLst>
              <a:path w="17177448" h="6938802">
                <a:moveTo>
                  <a:pt x="0" y="0"/>
                </a:moveTo>
                <a:lnTo>
                  <a:pt x="17177448" y="0"/>
                </a:lnTo>
                <a:lnTo>
                  <a:pt x="17177448" y="6938802"/>
                </a:lnTo>
                <a:lnTo>
                  <a:pt x="0" y="69388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1024</Words>
  <Application>Microsoft Office PowerPoint</Application>
  <PresentationFormat>Custom</PresentationFormat>
  <Paragraphs>128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1" baseType="lpstr">
      <vt:lpstr>Poppins Medium</vt:lpstr>
      <vt:lpstr>Poppins Semi-Bold</vt:lpstr>
      <vt:lpstr>Poppins Bold</vt:lpstr>
      <vt:lpstr>Arial</vt:lpstr>
      <vt:lpstr>Poppins Bold Italics</vt:lpstr>
      <vt:lpstr>Calibri</vt:lpstr>
      <vt:lpstr>Poppins</vt:lpstr>
      <vt:lpstr>Poppins Italics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Prepared by Busines Team</dc:title>
  <cp:lastModifiedBy>Mohamed Afsar</cp:lastModifiedBy>
  <cp:revision>1</cp:revision>
  <dcterms:created xsi:type="dcterms:W3CDTF">2006-08-16T00:00:00Z</dcterms:created>
  <dcterms:modified xsi:type="dcterms:W3CDTF">2024-09-04T11:55:37Z</dcterms:modified>
  <dc:identifier>DAGPa_873oI</dc:identifier>
</cp:coreProperties>
</file>